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  <p:sldMasterId id="2147484355" r:id="rId2"/>
  </p:sldMasterIdLst>
  <p:notesMasterIdLst>
    <p:notesMasterId r:id="rId25"/>
  </p:notesMasterIdLst>
  <p:handoutMasterIdLst>
    <p:handoutMasterId r:id="rId26"/>
  </p:handoutMasterIdLst>
  <p:sldIdLst>
    <p:sldId id="256" r:id="rId3"/>
    <p:sldId id="257" r:id="rId4"/>
    <p:sldId id="288" r:id="rId5"/>
    <p:sldId id="259" r:id="rId6"/>
    <p:sldId id="275" r:id="rId7"/>
    <p:sldId id="262" r:id="rId8"/>
    <p:sldId id="287" r:id="rId9"/>
    <p:sldId id="261" r:id="rId10"/>
    <p:sldId id="263" r:id="rId11"/>
    <p:sldId id="284" r:id="rId12"/>
    <p:sldId id="264" r:id="rId13"/>
    <p:sldId id="277" r:id="rId14"/>
    <p:sldId id="279" r:id="rId15"/>
    <p:sldId id="266" r:id="rId16"/>
    <p:sldId id="289" r:id="rId17"/>
    <p:sldId id="290" r:id="rId18"/>
    <p:sldId id="276" r:id="rId19"/>
    <p:sldId id="280" r:id="rId20"/>
    <p:sldId id="271" r:id="rId21"/>
    <p:sldId id="272" r:id="rId22"/>
    <p:sldId id="291" r:id="rId23"/>
    <p:sldId id="278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1" clrIdx="1">
    <p:extLst>
      <p:ext uri="{19B8F6BF-5375-455C-9EA6-DF929625EA0E}">
        <p15:presenceInfo xmlns:p15="http://schemas.microsoft.com/office/powerpoint/2012/main" userId="S-1-5-21-3213289721-1927786710-1971543238-2777" providerId="AD"/>
      </p:ext>
    </p:extLst>
  </p:cmAuthor>
  <p:cmAuthor id="2" name="Milena Radomirovic" initials="MR" lastIdx="24" clrIdx="2">
    <p:extLst>
      <p:ext uri="{19B8F6BF-5375-455C-9EA6-DF929625EA0E}">
        <p15:presenceInfo xmlns:p15="http://schemas.microsoft.com/office/powerpoint/2012/main" userId="S-1-5-21-3213289721-1927786710-1971543238-2751" providerId="AD"/>
      </p:ext>
    </p:extLst>
  </p:cmAuthor>
  <p:cmAuthor id="3" name="Tatjana Milivojevic" initials="TM" lastIdx="13" clrIdx="3">
    <p:extLst>
      <p:ext uri="{19B8F6BF-5375-455C-9EA6-DF929625EA0E}">
        <p15:presenceInfo xmlns:p15="http://schemas.microsoft.com/office/powerpoint/2012/main" userId="S-1-5-21-3988269000-3947341290-2979681626-13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8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88772" autoAdjust="0"/>
  </p:normalViewPr>
  <p:slideViewPr>
    <p:cSldViewPr>
      <p:cViewPr varScale="1">
        <p:scale>
          <a:sx n="70" d="100"/>
          <a:sy n="70" d="100"/>
        </p:scale>
        <p:origin x="1860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1944444444444442E-3"/>
                  <c:y val="-4.629629629629799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C0AF1D3-B471-4676-BAD5-94FF950DB4AC}" type="VALUE">
                      <a:rPr lang="en-US"/>
                      <a:pPr>
                        <a:defRPr/>
                      </a:pPr>
                      <a:t>[VREDNOST]</a:t>
                    </a:fld>
                    <a:r>
                      <a:rPr lang="en-US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8638888888888887E-2"/>
                      <c:h val="6.011592300962379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645B-460D-94D9-5D8562AB3204}"/>
                </c:ext>
              </c:extLst>
            </c:dLbl>
            <c:dLbl>
              <c:idx val="1"/>
              <c:layout>
                <c:manualLayout>
                  <c:x val="4.9365266841644898E-2"/>
                  <c:y val="-8.4875562720133283E-17"/>
                </c:manualLayout>
              </c:layout>
              <c:tx>
                <c:rich>
                  <a:bodyPr/>
                  <a:lstStyle/>
                  <a:p>
                    <a:fld id="{CF8A8398-34A0-4D43-8F84-47A870F0FBF0}" type="VALUE">
                      <a:rPr lang="en-US"/>
                      <a:pPr/>
                      <a:t>[VREDNOST]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45B-460D-94D9-5D8562AB3204}"/>
                </c:ext>
              </c:extLst>
            </c:dLbl>
            <c:dLbl>
              <c:idx val="2"/>
              <c:layout>
                <c:manualLayout>
                  <c:x val="1.0636482939632546E-2"/>
                  <c:y val="0"/>
                </c:manualLayout>
              </c:layout>
              <c:tx>
                <c:rich>
                  <a:bodyPr/>
                  <a:lstStyle/>
                  <a:p>
                    <a:fld id="{C39E159E-3F12-463C-A799-D10F0C8393D8}" type="VALUE">
                      <a:rPr lang="en-US"/>
                      <a:pPr/>
                      <a:t>[VREDNOST]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645B-460D-94D9-5D8562AB3204}"/>
                </c:ext>
              </c:extLst>
            </c:dLbl>
            <c:dLbl>
              <c:idx val="3"/>
              <c:layout>
                <c:manualLayout>
                  <c:x val="3.0475503062117236E-2"/>
                  <c:y val="-4.2437781360066642E-17"/>
                </c:manualLayout>
              </c:layout>
              <c:tx>
                <c:rich>
                  <a:bodyPr/>
                  <a:lstStyle/>
                  <a:p>
                    <a:fld id="{82AFDE31-4967-481E-B62B-863D0F645BB4}" type="VALUE">
                      <a:rPr lang="en-US"/>
                      <a:pPr/>
                      <a:t>[VREDNOST]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45B-460D-94D9-5D8562AB3204}"/>
                </c:ext>
              </c:extLst>
            </c:dLbl>
            <c:dLbl>
              <c:idx val="4"/>
              <c:layout>
                <c:manualLayout>
                  <c:x val="2.3276684164479439E-2"/>
                  <c:y val="0"/>
                </c:manualLayout>
              </c:layout>
              <c:tx>
                <c:rich>
                  <a:bodyPr/>
                  <a:lstStyle/>
                  <a:p>
                    <a:fld id="{A598689D-A1EE-4030-B2CA-AF703BF9C4D2}" type="VALUE">
                      <a:rPr lang="en-US"/>
                      <a:pPr/>
                      <a:t>[VREDNOST]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645B-460D-94D9-5D8562AB32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Sheet1!$A$16:$A$20</c:f>
              <c:strCache>
                <c:ptCount val="5"/>
                <c:pt idx="0">
                  <c:v>Приходи од пореза</c:v>
                </c:pt>
                <c:pt idx="1">
                  <c:v>Донације и трансфери</c:v>
                </c:pt>
                <c:pt idx="2">
                  <c:v>Други приходи</c:v>
                </c:pt>
                <c:pt idx="3">
                  <c:v>Примања од продаје нефинансијске имовине</c:v>
                </c:pt>
                <c:pt idx="4">
                  <c:v>Пренета средства из ранијих година</c:v>
                </c:pt>
              </c:strCache>
            </c:strRef>
          </c:cat>
          <c:val>
            <c:numRef>
              <c:f>Sheet1!$B$16:$B$20</c:f>
              <c:numCache>
                <c:formatCode>0.00</c:formatCode>
                <c:ptCount val="5"/>
                <c:pt idx="0">
                  <c:v>76.265423145890708</c:v>
                </c:pt>
                <c:pt idx="1">
                  <c:v>8.6445153871264697</c:v>
                </c:pt>
                <c:pt idx="2">
                  <c:v>12.411028754161467</c:v>
                </c:pt>
                <c:pt idx="3">
                  <c:v>1.3654040573682141E-2</c:v>
                </c:pt>
                <c:pt idx="4">
                  <c:v>2.6653786722476647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45B-460D-94D9-5D8562AB320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26"/>
        <c:axId val="2100316752"/>
        <c:axId val="2100306192"/>
      </c:barChart>
      <c:catAx>
        <c:axId val="21003167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15000"/>
                <a:lumOff val="8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100306192"/>
        <c:crossesAt val="0"/>
        <c:auto val="1"/>
        <c:lblAlgn val="ctr"/>
        <c:lblOffset val="100"/>
        <c:noMultiLvlLbl val="0"/>
      </c:catAx>
      <c:valAx>
        <c:axId val="2100306192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99000">
                    <a:schemeClr val="tx1">
                      <a:lumMod val="25000"/>
                      <a:lumOff val="75000"/>
                    </a:schemeClr>
                  </a:gs>
                  <a:gs pos="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0316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4F92-4FDE-AB21-CF4AE691A41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4F92-4FDE-AB21-CF4AE691A41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4F92-4FDE-AB21-CF4AE691A41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4F92-4FDE-AB21-CF4AE691A41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4F92-4FDE-AB21-CF4AE691A41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4F92-4FDE-AB21-CF4AE691A41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4F92-4FDE-AB21-CF4AE691A410}"/>
              </c:ext>
            </c:extLst>
          </c:dPt>
          <c:dLbls>
            <c:dLbl>
              <c:idx val="0"/>
              <c:layout>
                <c:manualLayout>
                  <c:x val="3.478260869565207E-2"/>
                  <c:y val="-9.35899240924822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F92-4FDE-AB21-CF4AE691A410}"/>
                </c:ext>
              </c:extLst>
            </c:dLbl>
            <c:dLbl>
              <c:idx val="1"/>
              <c:layout>
                <c:manualLayout>
                  <c:x val="-0.12753623188405797"/>
                  <c:y val="0.167476706270757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F92-4FDE-AB21-CF4AE691A410}"/>
                </c:ext>
              </c:extLst>
            </c:dLbl>
            <c:dLbl>
              <c:idx val="2"/>
              <c:layout>
                <c:manualLayout>
                  <c:x val="-0.13333333333333333"/>
                  <c:y val="-2.216603465348262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F92-4FDE-AB21-CF4AE691A41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4F92-4FDE-AB21-CF4AE691A410}"/>
                </c:ext>
              </c:extLst>
            </c:dLbl>
            <c:dLbl>
              <c:idx val="4"/>
              <c:layout>
                <c:manualLayout>
                  <c:x val="-7.3913043478260873E-2"/>
                  <c:y val="-5.66465330033444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F92-4FDE-AB21-CF4AE691A410}"/>
                </c:ext>
              </c:extLst>
            </c:dLbl>
            <c:dLbl>
              <c:idx val="5"/>
              <c:layout>
                <c:manualLayout>
                  <c:x val="-5.0724637681159444E-2"/>
                  <c:y val="-4.92578547855168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F92-4FDE-AB21-CF4AE691A410}"/>
                </c:ext>
              </c:extLst>
            </c:dLbl>
            <c:dLbl>
              <c:idx val="6"/>
              <c:layout>
                <c:manualLayout>
                  <c:x val="7.5362318840579659E-2"/>
                  <c:y val="-1.724024917493093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F92-4FDE-AB21-CF4AE691A4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Sheet1!$A$5:$A$11</c:f>
              <c:strCache>
                <c:ptCount val="7"/>
                <c:pt idx="0">
                  <c:v>Коришћење роба и услуга</c:v>
                </c:pt>
                <c:pt idx="1">
                  <c:v>Субвенције, дотације и трансфери</c:v>
                </c:pt>
                <c:pt idx="2">
                  <c:v>Расходи за запослене</c:v>
                </c:pt>
                <c:pt idx="3">
                  <c:v>Социјална помоћ</c:v>
                </c:pt>
                <c:pt idx="4">
                  <c:v>Остали расходи</c:v>
                </c:pt>
                <c:pt idx="5">
                  <c:v>Отплата главнице</c:v>
                </c:pt>
                <c:pt idx="6">
                  <c:v>Капитални издаци</c:v>
                </c:pt>
              </c:strCache>
            </c:strRef>
          </c:cat>
          <c:val>
            <c:numRef>
              <c:f>Sheet1!$B$5:$B$11</c:f>
              <c:numCache>
                <c:formatCode>0.00</c:formatCode>
                <c:ptCount val="7"/>
                <c:pt idx="0">
                  <c:v>28.533767478928652</c:v>
                </c:pt>
                <c:pt idx="1">
                  <c:v>11.66842612674875</c:v>
                </c:pt>
                <c:pt idx="2">
                  <c:v>32.589687893053359</c:v>
                </c:pt>
                <c:pt idx="3">
                  <c:v>6.5849713857621603</c:v>
                </c:pt>
                <c:pt idx="4">
                  <c:v>11.805572945665741</c:v>
                </c:pt>
                <c:pt idx="5">
                  <c:v>4.7168503799992854</c:v>
                </c:pt>
                <c:pt idx="6">
                  <c:v>4.1007237898420552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F92-4FDE-AB21-CF4AE691A41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  <a:sp3d contourW="9525">
              <a:contourClr>
                <a:schemeClr val="accent1">
                  <a:shade val="95000"/>
                </a:schemeClr>
              </a:contourClr>
            </a:sp3d>
          </c:spPr>
          <c:invertIfNegative val="0"/>
          <c:dLbls>
            <c:dLbl>
              <c:idx val="0"/>
              <c:layout>
                <c:manualLayout>
                  <c:x val="8.5470085470085479E-3"/>
                  <c:y val="-1.505978443410010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0.98%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7CCC-4BC0-B558-262C5A8F21E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14.54%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7CCC-4BC0-B558-262C5A8F21E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0.42%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7CCC-4BC0-B558-262C5A8F21E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1.95%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7CCC-4BC0-B558-262C5A8F21E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0,12%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7CCC-4BC0-B558-262C5A8F21E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2.99%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7CCC-4BC0-B558-262C5A8F21E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3.58%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7CCC-4BC0-B558-262C5A8F21E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18.87%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7CCC-4BC0-B558-262C5A8F21E5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5.32%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7CCC-4BC0-B558-262C5A8F21E5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dirty="0"/>
                      <a:t>2.24%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7CCC-4BC0-B558-262C5A8F21E5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9.13%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7CCC-4BC0-B558-262C5A8F21E5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0.15%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7CCC-4BC0-B558-262C5A8F21E5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7.79%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7CCC-4BC0-B558-262C5A8F21E5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7.61%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7CCC-4BC0-B558-262C5A8F21E5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23,28%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7CCC-4BC0-B558-262C5A8F21E5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0.</a:t>
                    </a:r>
                    <a:fld id="{9CFC8C66-88E6-4A9B-8D88-CDE54E6890FC}" type="VALUE">
                      <a:rPr lang="en-US" smtClean="0"/>
                      <a:pPr/>
                      <a:t>[VREDNOST]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7CCC-4BC0-B558-262C5A8F21E5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r>
                      <a:rPr lang="en-US" dirty="0"/>
                      <a:t>0.2%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CCC-4BC0-B558-262C5A8F21E5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Sheet1!$A$38:$A$54</c:f>
              <c:strCache>
                <c:ptCount val="17"/>
                <c:pt idx="0">
                  <c:v>СТАНОВАЊЕ, УРБАНИЗАМ И ПРОСТОРНО ПЛАНИРАЊЕ</c:v>
                </c:pt>
                <c:pt idx="1">
                  <c:v>КОМУНАЛНЕ ДЕЛАТНОСТИ</c:v>
                </c:pt>
                <c:pt idx="2">
                  <c:v>ЛОКАЛНИ ЕКОНОМСКИ РАЗВОЈ</c:v>
                </c:pt>
                <c:pt idx="3">
                  <c:v>РАЗВОЈ ТУРИЗМА</c:v>
                </c:pt>
                <c:pt idx="4">
                  <c:v>ПОЉОПРИВРЕДА И РУРАЛНИ РАЗВОЈ</c:v>
                </c:pt>
                <c:pt idx="5">
                  <c:v>ЗАШТИТА ЖИВОТНЕ СРЕДИНЕ</c:v>
                </c:pt>
                <c:pt idx="6">
                  <c:v>ОРГАНИЗАЦИЈА САОБРАЋАЈА И САОБРАЋАЈНА ИНФРАСТРУКТУРА</c:v>
                </c:pt>
                <c:pt idx="7">
                  <c:v>ПРЕДШКОЛСКО ВАСПИТАЊЕ</c:v>
                </c:pt>
                <c:pt idx="8">
                  <c:v>ОСНОВНО ОБРАЗОВАЊЕ</c:v>
                </c:pt>
                <c:pt idx="9">
                  <c:v>СРЕДЊЕ ОБРАЗОВАЊЕ</c:v>
                </c:pt>
                <c:pt idx="10">
                  <c:v>СОЦИЈАЛНА И ДЕЧЈА ЗАШТИТА</c:v>
                </c:pt>
                <c:pt idx="11">
                  <c:v>ЗДРАВСТВЕНА ЗАШТИТА</c:v>
                </c:pt>
                <c:pt idx="12">
                  <c:v>РАЗВОЈ КУЛТУРЕ И ИНФОРМИСАЊА</c:v>
                </c:pt>
                <c:pt idx="13">
                  <c:v>РАЗВОЈ СПОРТА И ОМЛАДИНЕ</c:v>
                </c:pt>
                <c:pt idx="14">
                  <c:v>ОПШТЕ УСЛУГЕ ЛОКАЛНЕ САМОУПРАВЕ</c:v>
                </c:pt>
                <c:pt idx="15">
                  <c:v>ПОЛИТИЧКИ СИСТЕМ ЛОКАЛНЕ САМОУПРАВЕ</c:v>
                </c:pt>
                <c:pt idx="16">
                  <c:v>ЕНЕРГЕТСКА ЕФИКАСНОСТ И ОБНОВЉИВИ ИЗВОРИ ЕНЕРГИЈЕ</c:v>
                </c:pt>
              </c:strCache>
            </c:strRef>
          </c:cat>
          <c:val>
            <c:numRef>
              <c:f>Sheet1!$D$38:$D$54</c:f>
              <c:numCache>
                <c:formatCode>0.00</c:formatCode>
                <c:ptCount val="17"/>
                <c:pt idx="0">
                  <c:v>0.97531787813991833</c:v>
                </c:pt>
                <c:pt idx="1">
                  <c:v>14.53756998191475</c:v>
                </c:pt>
                <c:pt idx="2">
                  <c:v>0.41554490813382872</c:v>
                </c:pt>
                <c:pt idx="3">
                  <c:v>1.9495278959317357</c:v>
                </c:pt>
                <c:pt idx="4">
                  <c:v>0.11512874041634755</c:v>
                </c:pt>
                <c:pt idx="5">
                  <c:v>2.9899800446537195</c:v>
                </c:pt>
                <c:pt idx="6">
                  <c:v>3.5826083308054821</c:v>
                </c:pt>
                <c:pt idx="7">
                  <c:v>18.874109986068824</c:v>
                </c:pt>
                <c:pt idx="8">
                  <c:v>5.323800545540978</c:v>
                </c:pt>
                <c:pt idx="9">
                  <c:v>2.2368944808911473</c:v>
                </c:pt>
                <c:pt idx="10">
                  <c:v>9.129120670979054</c:v>
                </c:pt>
                <c:pt idx="11">
                  <c:v>0.15474293066713379</c:v>
                </c:pt>
                <c:pt idx="12">
                  <c:v>7.7937304275972883</c:v>
                </c:pt>
                <c:pt idx="13">
                  <c:v>7.6071624715962978</c:v>
                </c:pt>
                <c:pt idx="14">
                  <c:v>23.276905911843045</c:v>
                </c:pt>
                <c:pt idx="15">
                  <c:v>0.84225973045719604</c:v>
                </c:pt>
                <c:pt idx="16">
                  <c:v>0.19559506436325713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CC-4BC0-B558-262C5A8F21E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100274992"/>
        <c:axId val="2100286992"/>
        <c:axId val="0"/>
      </c:bar3DChart>
      <c:catAx>
        <c:axId val="21002749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0286992"/>
        <c:crosses val="autoZero"/>
        <c:auto val="1"/>
        <c:lblAlgn val="ctr"/>
        <c:lblOffset val="100"/>
        <c:noMultiLvlLbl val="0"/>
      </c:catAx>
      <c:valAx>
        <c:axId val="2100286992"/>
        <c:scaling>
          <c:orientation val="minMax"/>
        </c:scaling>
        <c:delete val="1"/>
        <c:axPos val="b"/>
        <c:numFmt formatCode="0.00" sourceLinked="1"/>
        <c:majorTickMark val="none"/>
        <c:minorTickMark val="none"/>
        <c:tickLblPos val="nextTo"/>
        <c:crossAx val="2100274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99000">
              <a:schemeClr val="tx1">
                <a:lumMod val="25000"/>
                <a:lumOff val="75000"/>
              </a:schemeClr>
            </a:gs>
            <a:gs pos="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15000"/>
                <a:lumOff val="85000"/>
              </a:schemeClr>
            </a:gs>
            <a:gs pos="0">
              <a:schemeClr val="tx1">
                <a:lumMod val="5000"/>
                <a:lumOff val="9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x-none" sz="1800">
              <a:latin typeface="Times New Roman" pitchFamily="18" charset="0"/>
              <a:cs typeface="Times New Roman" pitchFamily="18" charset="0"/>
            </a:rPr>
            <a:t>Градск</a:t>
          </a:r>
          <a:r>
            <a:rPr lang="sr-Cyrl-CS" sz="1800" dirty="0">
              <a:latin typeface="Times New Roman" pitchFamily="18" charset="0"/>
              <a:cs typeface="Times New Roman" pitchFamily="18" charset="0"/>
            </a:rPr>
            <a:t>е</a:t>
          </a:r>
          <a:r>
            <a:rPr lang="x-none" sz="1800">
              <a:latin typeface="Times New Roman" pitchFamily="18" charset="0"/>
              <a:cs typeface="Times New Roman" pitchFamily="18" charset="0"/>
            </a:rPr>
            <a:t> управ</a:t>
          </a:r>
          <a:r>
            <a:rPr lang="sr-Cyrl-CS" sz="1800" dirty="0">
              <a:latin typeface="Times New Roman" pitchFamily="18" charset="0"/>
              <a:cs typeface="Times New Roman" pitchFamily="18" charset="0"/>
            </a:rPr>
            <a:t>е</a:t>
          </a:r>
          <a:endParaRPr lang="x-none" sz="1800" dirty="0">
            <a:latin typeface="Times New Roman" pitchFamily="18" charset="0"/>
            <a:cs typeface="Times New Roman" pitchFamily="18" charset="0"/>
          </a:endParaRPr>
        </a:p>
        <a:p>
          <a:r>
            <a:rPr lang="x-none" sz="1800" dirty="0">
              <a:latin typeface="Times New Roman" pitchFamily="18" charset="0"/>
              <a:cs typeface="Times New Roman" pitchFamily="18" charset="0"/>
            </a:rPr>
            <a:t>Градоначелник</a:t>
          </a:r>
        </a:p>
        <a:p>
          <a:r>
            <a:rPr lang="x-none" sz="1800" dirty="0">
              <a:latin typeface="Times New Roman" pitchFamily="18" charset="0"/>
              <a:cs typeface="Times New Roman" pitchFamily="18" charset="0"/>
            </a:rPr>
            <a:t>Градско веће</a:t>
          </a:r>
        </a:p>
        <a:p>
          <a:r>
            <a:rPr lang="x-none" sz="1800">
              <a:latin typeface="Times New Roman" pitchFamily="18" charset="0"/>
              <a:cs typeface="Times New Roman" pitchFamily="18" charset="0"/>
            </a:rPr>
            <a:t>Скупштина града</a:t>
          </a:r>
          <a:endParaRPr lang="sr-Cyrl-CS" sz="1800" dirty="0">
            <a:latin typeface="Times New Roman" pitchFamily="18" charset="0"/>
            <a:cs typeface="Times New Roman" pitchFamily="18" charset="0"/>
          </a:endParaRPr>
        </a:p>
        <a:p>
          <a:r>
            <a:rPr lang="sr-Cyrl-CS" sz="1800" dirty="0">
              <a:latin typeface="Times New Roman" pitchFamily="18" charset="0"/>
              <a:cs typeface="Times New Roman" pitchFamily="18" charset="0"/>
            </a:rPr>
            <a:t>Градски правобранилац</a:t>
          </a:r>
          <a:endParaRPr lang="en-US" sz="1800" dirty="0">
            <a:latin typeface="Times New Roman" pitchFamily="18" charset="0"/>
            <a:cs typeface="Times New Roman" pitchFamily="18" charset="0"/>
          </a:endParaRPr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tx2">
            <a:lumMod val="60000"/>
            <a:lumOff val="40000"/>
          </a:schemeClr>
        </a:soli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x-none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Предшколска установа</a:t>
          </a:r>
        </a:p>
        <a:p>
          <a:r>
            <a:rPr lang="x-none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Месне заједнице</a:t>
          </a:r>
        </a:p>
        <a:p>
          <a:r>
            <a:rPr lang="x-none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Установе културе</a:t>
          </a:r>
        </a:p>
        <a:p>
          <a:r>
            <a:rPr lang="x-none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Туристичка организација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x-none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Основне школе </a:t>
          </a:r>
        </a:p>
        <a:p>
          <a:r>
            <a:rPr lang="x-none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Средње школе</a:t>
          </a:r>
        </a:p>
        <a:p>
          <a:r>
            <a:rPr lang="x-none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Дом здравља</a:t>
          </a:r>
          <a:r>
            <a:rPr lang="sr-Cyrl-C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ЈАССА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 dirty="0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 dirty="0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 dirty="0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</dgm:pt>
    <dgm:pt modelId="{36B03C56-E57D-489D-BAA9-78BCBCF466C2}" type="pres">
      <dgm:prSet presAssocID="{BDD04F37-85A8-4736-987B-C65A16E753DF}" presName="Parent" presStyleLbl="node0" presStyleIdx="0" presStyleCnt="1" custLinFactNeighborX="8015" custLinFactNeighborY="1160">
        <dgm:presLayoutVars>
          <dgm:chMax val="5"/>
          <dgm:chPref val="5"/>
        </dgm:presLayoutVars>
      </dgm:prSet>
      <dgm:spPr/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60308" custScaleY="165262" custLinFactNeighborX="-10147" custLinFactNeighborY="-38985">
        <dgm:presLayoutVars>
          <dgm:chMax val="0"/>
          <dgm:chPref val="0"/>
        </dgm:presLayoutVars>
      </dgm:prSet>
      <dgm:spPr/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 custScaleX="116290" custScaleY="115694" custLinFactNeighborX="-25675" custLinFactNeighborY="-13534">
        <dgm:presLayoutVars>
          <dgm:chMax val="0"/>
          <dgm:chPref val="0"/>
        </dgm:presLayoutVars>
      </dgm:prSet>
      <dgm:spPr/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>
        <a:solidFill>
          <a:schemeClr val="bg2">
            <a:lumMod val="60000"/>
            <a:lumOff val="40000"/>
          </a:schemeClr>
        </a:solidFill>
      </dgm:spPr>
      <dgm:t>
        <a:bodyPr vert="vert"/>
        <a:lstStyle/>
        <a:p>
          <a:r>
            <a:rPr lang="x-none" sz="3000" dirty="0">
              <a:latin typeface="Times New Roman" pitchFamily="18" charset="0"/>
              <a:cs typeface="Times New Roman" pitchFamily="18" charset="0"/>
            </a:rPr>
            <a:t>На основу чега се доноси буџет</a:t>
          </a:r>
          <a:r>
            <a:rPr lang="en-US" sz="3000" dirty="0">
              <a:latin typeface="Times New Roman" pitchFamily="18" charset="0"/>
              <a:cs typeface="Times New Roman" pitchFamily="18" charset="0"/>
            </a:rPr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>
        <a:solidFill>
          <a:schemeClr val="bg2">
            <a:lumMod val="40000"/>
            <a:lumOff val="60000"/>
          </a:schemeClr>
        </a:solidFill>
      </dgm:spPr>
      <dgm:t>
        <a:bodyPr anchor="t"/>
        <a:lstStyle/>
        <a:p>
          <a:pPr algn="l"/>
          <a:endParaRPr lang="sr-Cyrl-RS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Закони и прописи:</a:t>
          </a:r>
        </a:p>
        <a:p>
          <a:pPr algn="l"/>
          <a:r>
            <a:rPr lang="sr-Cyrl-R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Закон о финансирању локалне самоуправе,</a:t>
          </a:r>
        </a:p>
        <a:p>
          <a:pPr algn="l"/>
          <a:r>
            <a:rPr lang="sr-Cyrl-R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Закон о буџетском систему,</a:t>
          </a:r>
        </a:p>
        <a:p>
          <a:pPr algn="l"/>
          <a:r>
            <a:rPr lang="sr-Cyrl-R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Закон о локалној самоуправи, </a:t>
          </a:r>
        </a:p>
        <a:p>
          <a:pPr algn="l"/>
          <a:r>
            <a:rPr lang="sr-Cyrl-R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Упутство Министарства финансија за припрему одлуке о буџету за 20</a:t>
          </a:r>
          <a:r>
            <a:rPr lang="sr-Cyrl-R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26</a:t>
          </a:r>
          <a:r>
            <a:rPr lang="x-none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годину и др.</a:t>
          </a:r>
        </a:p>
        <a:p>
          <a:pPr algn="l"/>
          <a:r>
            <a:rPr lang="sr-Cyrl-R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Сви посебни прописи којима су утврђене надлежности ЈЛС</a:t>
          </a:r>
        </a:p>
      </dgm:t>
    </dgm:pt>
    <dgm:pt modelId="{F2167233-387A-4C2A-92FA-201B800AF2E5}" type="parTrans" cxnId="{2258ECB3-705E-4310-8AB9-ADAE767310B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dirty="0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DA59984A-EA45-43D5-8622-7135015E39DC}">
      <dgm:prSet phldrT="[Text]" custT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sr-Cyrl-RS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dirty="0">
              <a:latin typeface="Times New Roman" pitchFamily="18" charset="0"/>
              <a:cs typeface="Times New Roman" pitchFamily="18" charset="0"/>
            </a:rPr>
            <a:t>Стратешки документи:</a:t>
          </a:r>
        </a:p>
        <a:p>
          <a:pPr algn="l"/>
          <a:r>
            <a:rPr lang="sr-Cyrl-RS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dirty="0">
              <a:latin typeface="Times New Roman" pitchFamily="18" charset="0"/>
              <a:cs typeface="Times New Roman" pitchFamily="18" charset="0"/>
            </a:rPr>
            <a:t>Стратегија развоја</a:t>
          </a:r>
          <a:endParaRPr lang="x-none" sz="16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algn="l"/>
          <a:r>
            <a:rPr lang="sr-Cyrl-RS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dirty="0">
              <a:latin typeface="Times New Roman" pitchFamily="18" charset="0"/>
              <a:cs typeface="Times New Roman" pitchFamily="18" charset="0"/>
            </a:rPr>
            <a:t>Акциони планови за поједине области</a:t>
          </a:r>
          <a:endParaRPr lang="en-US" sz="1600" dirty="0">
            <a:latin typeface="Times New Roman" pitchFamily="18" charset="0"/>
            <a:cs typeface="Times New Roman" pitchFamily="18" charset="0"/>
          </a:endParaRPr>
        </a:p>
      </dgm:t>
    </dgm:pt>
    <dgm:pt modelId="{346E9DC4-0947-473F-AED9-9AECED92978F}" type="parTrans" cxnId="{5CB019DC-D02B-4F72-8799-DCEC8949294E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dirty="0"/>
        </a:p>
      </dgm:t>
    </dgm:pt>
    <dgm:pt modelId="{518CC24E-4035-4B8A-A82C-EA8D78A041FF}" type="sibTrans" cxnId="{5CB019DC-D02B-4F72-8799-DCEC8949294E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sr-Cyrl-RS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dirty="0">
              <a:latin typeface="Times New Roman" pitchFamily="18" charset="0"/>
              <a:cs typeface="Times New Roman" pitchFamily="18" charset="0"/>
            </a:rPr>
            <a:t>Потребе буџетских корисника</a:t>
          </a:r>
          <a:endParaRPr lang="en-US" sz="1600" dirty="0">
            <a:latin typeface="Times New Roman" pitchFamily="18" charset="0"/>
            <a:cs typeface="Times New Roman" pitchFamily="18" charset="0"/>
          </a:endParaRPr>
        </a:p>
      </dgm:t>
    </dgm:pt>
    <dgm:pt modelId="{9324F21A-CF22-404B-991C-F0FAD04F1E1A}" type="parTrans" cxnId="{4EE02A3D-8F83-4292-A026-1515ED03FF36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dirty="0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sr-Cyrl-RS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dirty="0">
              <a:latin typeface="Times New Roman" pitchFamily="18" charset="0"/>
              <a:cs typeface="Times New Roman" pitchFamily="18" charset="0"/>
            </a:rPr>
            <a:t>Започети пројекти из ранијих година</a:t>
          </a:r>
          <a:endParaRPr lang="en-US" sz="1600" dirty="0">
            <a:latin typeface="Times New Roman" pitchFamily="18" charset="0"/>
            <a:cs typeface="Times New Roman" pitchFamily="18" charset="0"/>
          </a:endParaRPr>
        </a:p>
      </dgm:t>
    </dgm:pt>
    <dgm:pt modelId="{F68F9F1A-A0AC-4627-BB76-A21CB9C16ACA}" type="parTrans" cxnId="{C3F3E9EA-BE7C-42FA-A974-B6909D195A40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dirty="0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sr-Cyrl-RS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dirty="0">
              <a:latin typeface="Times New Roman" pitchFamily="18" charset="0"/>
              <a:cs typeface="Times New Roman" pitchFamily="18" charset="0"/>
            </a:rPr>
            <a:t>Остварење прошлогодишњег буџета</a:t>
          </a:r>
          <a:endParaRPr lang="en-US" sz="1600" dirty="0">
            <a:latin typeface="Times New Roman" pitchFamily="18" charset="0"/>
            <a:cs typeface="Times New Roman" pitchFamily="18" charset="0"/>
          </a:endParaRPr>
        </a:p>
      </dgm:t>
    </dgm:pt>
    <dgm:pt modelId="{B764CED6-B38C-4590-855F-1F4460EB1A27}" type="parTrans" cxnId="{04C92B63-107A-49B7-9300-E9098DE5DF6A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 dirty="0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 custLinFactNeighborX="-6008" custLinFactNeighborY="1931">
        <dgm:presLayoutVars>
          <dgm:chPref val="3"/>
        </dgm:presLayoutVars>
      </dgm:prSet>
      <dgm:spPr/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5"/>
      <dgm:spPr/>
    </dgm:pt>
    <dgm:pt modelId="{61AA8207-A6A4-4905-9FD1-93C90724B340}" type="pres">
      <dgm:prSet presAssocID="{F2167233-387A-4C2A-92FA-201B800AF2E5}" presName="connTx" presStyleLbl="parChTrans1D2" presStyleIdx="0" presStyleCnt="5"/>
      <dgm:spPr/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5" custScaleX="191804" custScaleY="230123" custLinFactNeighborX="1706" custLinFactNeighborY="5707">
        <dgm:presLayoutVars>
          <dgm:chPref val="3"/>
        </dgm:presLayoutVars>
      </dgm:prSet>
      <dgm:spPr/>
    </dgm:pt>
    <dgm:pt modelId="{BD88E36A-E711-4840-AED6-01651340FCD0}" type="pres">
      <dgm:prSet presAssocID="{0150A799-C83B-499D-BB9F-10C758CEFD9B}" presName="level3hierChild" presStyleCnt="0"/>
      <dgm:spPr/>
    </dgm:pt>
    <dgm:pt modelId="{F1903401-CDA9-4777-A04C-F19A89F110A0}" type="pres">
      <dgm:prSet presAssocID="{346E9DC4-0947-473F-AED9-9AECED92978F}" presName="conn2-1" presStyleLbl="parChTrans1D2" presStyleIdx="1" presStyleCnt="5"/>
      <dgm:spPr/>
    </dgm:pt>
    <dgm:pt modelId="{D23E054D-0742-441B-9D09-9EB576968A6E}" type="pres">
      <dgm:prSet presAssocID="{346E9DC4-0947-473F-AED9-9AECED92978F}" presName="connTx" presStyleLbl="parChTrans1D2" presStyleIdx="1" presStyleCnt="5"/>
      <dgm:spPr/>
    </dgm:pt>
    <dgm:pt modelId="{145ADC9F-A830-493F-9981-28A949B5D57E}" type="pres">
      <dgm:prSet presAssocID="{DA59984A-EA45-43D5-8622-7135015E39DC}" presName="root2" presStyleCnt="0"/>
      <dgm:spPr/>
    </dgm:pt>
    <dgm:pt modelId="{A288E7CD-845A-4B30-8D9E-0FCFF4059FF8}" type="pres">
      <dgm:prSet presAssocID="{DA59984A-EA45-43D5-8622-7135015E39DC}" presName="LevelTwoTextNode" presStyleLbl="node2" presStyleIdx="1" presStyleCnt="5" custScaleX="188329" custScaleY="95383" custLinFactNeighborX="709" custLinFactNeighborY="-2312">
        <dgm:presLayoutVars>
          <dgm:chPref val="3"/>
        </dgm:presLayoutVars>
      </dgm:prSet>
      <dgm:spPr/>
    </dgm:pt>
    <dgm:pt modelId="{8AF56EA1-EF0C-41F7-A64B-4E0DC746E609}" type="pres">
      <dgm:prSet presAssocID="{DA59984A-EA45-43D5-8622-7135015E39DC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2" presStyleCnt="5"/>
      <dgm:spPr/>
    </dgm:pt>
    <dgm:pt modelId="{92BF821D-14E3-40BB-B3C5-212A94A9CA22}" type="pres">
      <dgm:prSet presAssocID="{9324F21A-CF22-404B-991C-F0FAD04F1E1A}" presName="connTx" presStyleLbl="parChTrans1D2" presStyleIdx="2" presStyleCnt="5"/>
      <dgm:spPr/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2" presStyleCnt="5" custScaleX="188642" custScaleY="48152">
        <dgm:presLayoutVars>
          <dgm:chPref val="3"/>
        </dgm:presLayoutVars>
      </dgm:prSet>
      <dgm:spPr/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3" presStyleCnt="5"/>
      <dgm:spPr/>
    </dgm:pt>
    <dgm:pt modelId="{7E8E6685-0078-4B86-BC52-3A0FBAF76686}" type="pres">
      <dgm:prSet presAssocID="{F68F9F1A-A0AC-4627-BB76-A21CB9C16ACA}" presName="connTx" presStyleLbl="parChTrans1D2" presStyleIdx="3" presStyleCnt="5"/>
      <dgm:spPr/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3" presStyleCnt="5" custScaleX="188676" custScaleY="48056">
        <dgm:presLayoutVars>
          <dgm:chPref val="3"/>
        </dgm:presLayoutVars>
      </dgm:prSet>
      <dgm:spPr/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4" presStyleCnt="5"/>
      <dgm:spPr/>
    </dgm:pt>
    <dgm:pt modelId="{EE9BE54A-48D2-43A6-AD4C-394C0EDDA292}" type="pres">
      <dgm:prSet presAssocID="{B764CED6-B38C-4590-855F-1F4460EB1A27}" presName="connTx" presStyleLbl="parChTrans1D2" presStyleIdx="4" presStyleCnt="5"/>
      <dgm:spPr/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4" presStyleCnt="5" custScaleX="189623" custScaleY="49763" custLinFactNeighborX="-87" custLinFactNeighborY="27279">
        <dgm:presLayoutVars>
          <dgm:chPref val="3"/>
        </dgm:presLayoutVars>
      </dgm:prSet>
      <dgm:spPr/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34283C31-8592-4422-A1A3-73AB4C9D03AC}" type="presOf" srcId="{346E9DC4-0947-473F-AED9-9AECED92978F}" destId="{F1903401-CDA9-4777-A04C-F19A89F110A0}" srcOrd="0" destOrd="0" presId="urn:microsoft.com/office/officeart/2008/layout/HorizontalMultiLevelHierarchy"/>
    <dgm:cxn modelId="{4EE02A3D-8F83-4292-A026-1515ED03FF36}" srcId="{00360BBF-6709-42DA-A6DE-B8193ABE792F}" destId="{12F72430-90C8-46E7-9363-A8933111BAFD}" srcOrd="2" destOrd="0" parTransId="{9324F21A-CF22-404B-991C-F0FAD04F1E1A}" sibTransId="{DF00040C-AB67-4D43-B520-7E02E511DCB9}"/>
    <dgm:cxn modelId="{04C92B63-107A-49B7-9300-E9098DE5DF6A}" srcId="{00360BBF-6709-42DA-A6DE-B8193ABE792F}" destId="{24C9F698-7D4E-4709-8117-FB7CF1BB6ECA}" srcOrd="4" destOrd="0" parTransId="{B764CED6-B38C-4590-855F-1F4460EB1A27}" sibTransId="{F823D820-3815-46B0-8D53-E3C09C351FFB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C39D5786-DF54-4F2D-BB08-544A5A89AC42}" type="presOf" srcId="{DA59984A-EA45-43D5-8622-7135015E39DC}" destId="{A288E7CD-845A-4B30-8D9E-0FCFF4059FF8}" srcOrd="0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200F0BB4-194A-4F9E-8035-F09C349D5691}" type="presOf" srcId="{346E9DC4-0947-473F-AED9-9AECED92978F}" destId="{D23E054D-0742-441B-9D09-9EB576968A6E}" srcOrd="1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5CB019DC-D02B-4F72-8799-DCEC8949294E}" srcId="{00360BBF-6709-42DA-A6DE-B8193ABE792F}" destId="{DA59984A-EA45-43D5-8622-7135015E39DC}" srcOrd="1" destOrd="0" parTransId="{346E9DC4-0947-473F-AED9-9AECED92978F}" sibTransId="{518CC24E-4035-4B8A-A82C-EA8D78A041FF}"/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C3F3E9EA-BE7C-42FA-A974-B6909D195A40}" srcId="{00360BBF-6709-42DA-A6DE-B8193ABE792F}" destId="{CACC7C31-0A19-4B77-8109-9AAB9EC25D20}" srcOrd="3" destOrd="0" parTransId="{F68F9F1A-A0AC-4627-BB76-A21CB9C16ACA}" sibTransId="{D22C3584-0D16-4A12-B343-F9C335256014}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A8A22A4-4EDA-4689-B0A9-1198A9E56F06}" type="presParOf" srcId="{CFBE3A7D-7CD3-413D-AA64-9100FA79E8D0}" destId="{F1903401-CDA9-4777-A04C-F19A89F110A0}" srcOrd="2" destOrd="0" presId="urn:microsoft.com/office/officeart/2008/layout/HorizontalMultiLevelHierarchy"/>
    <dgm:cxn modelId="{933306AF-1DFB-4BB3-9D7E-EFC678BAAB07}" type="presParOf" srcId="{F1903401-CDA9-4777-A04C-F19A89F110A0}" destId="{D23E054D-0742-441B-9D09-9EB576968A6E}" srcOrd="0" destOrd="0" presId="urn:microsoft.com/office/officeart/2008/layout/HorizontalMultiLevelHierarchy"/>
    <dgm:cxn modelId="{5944B083-DBD5-40A0-A7C2-97EE7928F409}" type="presParOf" srcId="{CFBE3A7D-7CD3-413D-AA64-9100FA79E8D0}" destId="{145ADC9F-A830-493F-9981-28A949B5D57E}" srcOrd="3" destOrd="0" presId="urn:microsoft.com/office/officeart/2008/layout/HorizontalMultiLevelHierarchy"/>
    <dgm:cxn modelId="{0CA230BB-4CD5-404C-BE9F-5BC1C225C2EE}" type="presParOf" srcId="{145ADC9F-A830-493F-9981-28A949B5D57E}" destId="{A288E7CD-845A-4B30-8D9E-0FCFF4059FF8}" srcOrd="0" destOrd="0" presId="urn:microsoft.com/office/officeart/2008/layout/HorizontalMultiLevelHierarchy"/>
    <dgm:cxn modelId="{3E6A55AD-4F8D-47D7-9596-9A9228B677C8}" type="presParOf" srcId="{145ADC9F-A830-493F-9981-28A949B5D57E}" destId="{8AF56EA1-EF0C-41F7-A64B-4E0DC746E609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4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5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6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7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8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9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x-none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Средства из осталих </a:t>
          </a:r>
          <a:r>
            <a:rPr lang="sr-Cyrl-RS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извора</a:t>
          </a:r>
          <a:r>
            <a:rPr lang="x-none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sr-Cyrl-RS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303.314.729</a:t>
          </a:r>
          <a:endParaRPr lang="en-US" sz="13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 custT="1"/>
      <dgm:spPr>
        <a:solidFill>
          <a:srgbClr val="FFC000"/>
        </a:solidFill>
      </dgm:spPr>
      <dgm:t>
        <a:bodyPr/>
        <a:lstStyle/>
        <a:p>
          <a:r>
            <a:rPr lang="x-none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Средства из буџета града </a:t>
          </a:r>
          <a:r>
            <a:rPr lang="sr-Cyrl-R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3.695.075.928</a:t>
          </a:r>
          <a:endParaRPr lang="en-US" sz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sr-Cyrl-R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Сопствена</a:t>
          </a:r>
          <a:r>
            <a:rPr lang="x-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средства </a:t>
          </a:r>
          <a:r>
            <a:rPr lang="sr-Cyrl-R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индиректних корисника</a:t>
          </a:r>
        </a:p>
        <a:p>
          <a:r>
            <a:rPr lang="sr-Cyrl-R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29.721.000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092009B7-2960-442B-A6FB-0D8F25F4F5CA}">
      <dgm:prSet custT="1"/>
      <dgm:spPr>
        <a:solidFill>
          <a:srgbClr val="92D050"/>
        </a:solidFill>
      </dgm:spPr>
      <dgm:t>
        <a:bodyPr/>
        <a:lstStyle/>
        <a:p>
          <a:r>
            <a:rPr lang="x-none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Укупан буџет града </a:t>
          </a:r>
          <a:r>
            <a:rPr lang="sr-Cyrl-R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4.028.111.657</a:t>
          </a:r>
          <a:endParaRPr lang="en-US" sz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9E4606-8918-432D-AF17-F974BFE575C6}" type="parTrans" cxnId="{521ED7ED-3B46-4CE8-992A-CAB92204B1C6}">
      <dgm:prSet/>
      <dgm:spPr/>
      <dgm:t>
        <a:bodyPr/>
        <a:lstStyle/>
        <a:p>
          <a:endParaRPr lang="en-US"/>
        </a:p>
      </dgm:t>
    </dgm:pt>
    <dgm:pt modelId="{15C2B52E-4F55-4082-BB1C-94031D560EB4}" type="sibTrans" cxnId="{521ED7ED-3B46-4CE8-992A-CAB92204B1C6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</dgm:pt>
    <dgm:pt modelId="{D96E659A-663E-485D-BF89-FD74BE74A5C4}" type="pres">
      <dgm:prSet presAssocID="{1F884CF4-1E4C-423F-AE7B-0BAC3D97360D}" presName="node" presStyleLbl="node1" presStyleIdx="0" presStyleCnt="4" custScaleX="150043" custLinFactX="889" custLinFactNeighborX="100000" custLinFactNeighborY="-11315">
        <dgm:presLayoutVars>
          <dgm:bulletEnabled val="1"/>
        </dgm:presLayoutVars>
      </dgm:prSet>
      <dgm:spPr/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 custLinFactNeighborX="22588" custLinFactNeighborY="-22125"/>
      <dgm:spPr/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 custLinFactNeighborX="-30695" custLinFactNeighborY="-11572">
        <dgm:presLayoutVars>
          <dgm:bulletEnabled val="1"/>
        </dgm:presLayoutVars>
      </dgm:prSet>
      <dgm:spPr/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 custLinFactX="-2017" custLinFactNeighborX="-100000" custLinFactNeighborY="-19951"/>
      <dgm:spPr/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26064" custScaleY="96476" custLinFactNeighborX="-79481" custLinFactNeighborY="-14917">
        <dgm:presLayoutVars>
          <dgm:bulletEnabled val="1"/>
        </dgm:presLayoutVars>
      </dgm:prSet>
      <dgm:spPr/>
    </dgm:pt>
    <dgm:pt modelId="{409B09D3-4DF0-4A67-B116-C3B0CE10042E}" type="pres">
      <dgm:prSet presAssocID="{097825AB-8F2B-4EF3-ABE1-7DCEF8027B99}" presName="spacerL" presStyleCnt="0"/>
      <dgm:spPr/>
    </dgm:pt>
    <dgm:pt modelId="{87C2FC52-975B-4E62-B5E0-1AB7C844E900}" type="pres">
      <dgm:prSet presAssocID="{097825AB-8F2B-4EF3-ABE1-7DCEF8027B99}" presName="sibTrans" presStyleLbl="sibTrans2D1" presStyleIdx="2" presStyleCnt="3" custLinFactX="-6080" custLinFactNeighborX="-100000" custLinFactNeighborY="-19951"/>
      <dgm:spPr/>
    </dgm:pt>
    <dgm:pt modelId="{B01A7D7F-4B49-41A1-BC20-5B8B2DC888CB}" type="pres">
      <dgm:prSet presAssocID="{097825AB-8F2B-4EF3-ABE1-7DCEF8027B99}" presName="spacerR" presStyleCnt="0"/>
      <dgm:spPr/>
    </dgm:pt>
    <dgm:pt modelId="{2DB98FF9-EDB5-4EEE-AFA3-A57C7337F497}" type="pres">
      <dgm:prSet presAssocID="{092009B7-2960-442B-A6FB-0D8F25F4F5CA}" presName="node" presStyleLbl="node1" presStyleIdx="3" presStyleCnt="4" custScaleX="152162" custScaleY="97476" custLinFactX="-4260" custLinFactNeighborX="-100000" custLinFactNeighborY="-13432">
        <dgm:presLayoutVars>
          <dgm:bulletEnabled val="1"/>
        </dgm:presLayoutVars>
      </dgm:prSet>
      <dgm:spPr/>
    </dgm:pt>
  </dgm:ptLst>
  <dgm:cxnLst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4AD3BF7C-9486-4F6F-9899-32B240DDA0E4}" type="presOf" srcId="{097825AB-8F2B-4EF3-ABE1-7DCEF8027B99}" destId="{87C2FC52-975B-4E62-B5E0-1AB7C844E900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20F83DCD-3158-453F-967C-EBC1245F7DD9}" type="presOf" srcId="{092009B7-2960-442B-A6FB-0D8F25F4F5CA}" destId="{2DB98FF9-EDB5-4EEE-AFA3-A57C7337F497}" srcOrd="0" destOrd="0" presId="urn:microsoft.com/office/officeart/2005/8/layout/equation1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521ED7ED-3B46-4CE8-992A-CAB92204B1C6}" srcId="{028ECFAC-63B3-40F0-9E03-B31D365E432C}" destId="{092009B7-2960-442B-A6FB-0D8F25F4F5CA}" srcOrd="3" destOrd="0" parTransId="{9B9E4606-8918-432D-AF17-F974BFE575C6}" sibTransId="{15C2B52E-4F55-4082-BB1C-94031D560EB4}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C76D8E36-7B23-43F0-9C45-92FEB6EDD91E}" type="presParOf" srcId="{688A0EC4-0F6D-4987-959D-CA5F27B3CF24}" destId="{409B09D3-4DF0-4A67-B116-C3B0CE10042E}" srcOrd="9" destOrd="0" presId="urn:microsoft.com/office/officeart/2005/8/layout/equation1"/>
    <dgm:cxn modelId="{5746382A-B224-4354-8E78-8AA20095070E}" type="presParOf" srcId="{688A0EC4-0F6D-4987-959D-CA5F27B3CF24}" destId="{87C2FC52-975B-4E62-B5E0-1AB7C844E900}" srcOrd="10" destOrd="0" presId="urn:microsoft.com/office/officeart/2005/8/layout/equation1"/>
    <dgm:cxn modelId="{7E6443D3-75AF-4CD4-ADB4-3F5DEC67A706}" type="presParOf" srcId="{688A0EC4-0F6D-4987-959D-CA5F27B3CF24}" destId="{B01A7D7F-4B49-41A1-BC20-5B8B2DC888CB}" srcOrd="11" destOrd="0" presId="urn:microsoft.com/office/officeart/2005/8/layout/equation1"/>
    <dgm:cxn modelId="{2EA15DB9-4691-4655-BBAA-3AC0D32206B3}" type="presParOf" srcId="{688A0EC4-0F6D-4987-959D-CA5F27B3CF24}" destId="{2DB98FF9-EDB5-4EEE-AFA3-A57C7337F497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x-none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Порески приходи</a:t>
          </a:r>
          <a:endParaRPr lang="en-US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x-none" alt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x-none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Донације и трансфери</a:t>
          </a:r>
          <a:endParaRPr lang="en-US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chemeClr val="bg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CS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Донације</a:t>
          </a:r>
          <a:r>
            <a:rPr lang="sr-Cyrl-CS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sr-Cyrl-C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се добијају од домаћих и међународних донатора и организација за различите пројекте. </a:t>
          </a:r>
          <a:r>
            <a:rPr lang="x-none" alt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Трансфери п</a:t>
          </a:r>
          <a:r>
            <a:rPr lang="ru-RU" alt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одразумевају пренос средстава од нивоа Републике Србије општинском нивоу власти. М</a:t>
          </a:r>
          <a:r>
            <a:rPr lang="x-none" alt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огу бити </a:t>
          </a:r>
          <a:r>
            <a:rPr lang="x-none" altLang="en-US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наменски (</a:t>
          </a:r>
          <a:r>
            <a:rPr lang="x-none" alt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 тачно утврђене намене) или </a:t>
          </a:r>
          <a:r>
            <a:rPr lang="x-none" altLang="en-US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ненаменски (</a:t>
          </a:r>
          <a:r>
            <a:rPr lang="x-none" alt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није им унапред утврђена намена те се могу у складу са законом користити за било које сврхе) .</a:t>
          </a:r>
          <a:endParaRPr lang="en-US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x-none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Непорески приходи</a:t>
          </a:r>
          <a:endParaRPr lang="en-US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x-none" alt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x-none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Примања од продаје нефинансијске имовине</a:t>
          </a:r>
          <a:endParaRPr lang="en-US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chemeClr val="bg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x-none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Ова примања се остварују продајом непокретности и покретних ствари у власништву града.</a:t>
          </a:r>
          <a:endParaRPr lang="en-US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x-none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Примања од задуживања и  продаје финансијске имовине</a:t>
          </a:r>
          <a:endParaRPr lang="en-US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x-none" sz="1400" b="0" i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Примања од задуживања представљају приливе по основу примања од задуживања код пословних банака у земљи у корист нивоа градова. Примања од продаје финансијске имовине  представљају приливе по основу продаје домаћих акција и осталог капитала у корист нивоа градова</a:t>
          </a:r>
          <a:endParaRPr lang="en-US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x-none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Пренета средства из ранијих година</a:t>
          </a:r>
          <a:endParaRPr lang="en-US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x-none" alt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Представљају вишак прихода буџета града који нису потрошени у претходној  буџетској години</a:t>
          </a:r>
          <a:endParaRPr lang="en-US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6">
        <dgm:presLayoutVars>
          <dgm:chMax val="1"/>
          <dgm:bulletEnabled val="1"/>
        </dgm:presLayoutVars>
      </dgm:prSet>
      <dgm:spPr/>
    </dgm:pt>
    <dgm:pt modelId="{02385D1D-92EB-445D-B736-940004751C79}" type="pres">
      <dgm:prSet presAssocID="{0C844461-76DE-4FEA-A87D-23440AD6FC2E}" presName="bracket" presStyleLbl="parChTrans1D1" presStyleIdx="0" presStyleCnt="6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6">
        <dgm:presLayoutVars>
          <dgm:bulletEnabled val="1"/>
        </dgm:presLayoutVars>
      </dgm:prSet>
      <dgm:spPr/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6">
        <dgm:presLayoutVars>
          <dgm:chMax val="1"/>
          <dgm:bulletEnabled val="1"/>
        </dgm:presLayoutVars>
      </dgm:prSet>
      <dgm:spPr/>
    </dgm:pt>
    <dgm:pt modelId="{0E930D30-96BC-4D43-B65A-EE88C46DBE48}" type="pres">
      <dgm:prSet presAssocID="{E1B79EE1-1157-4302-AB0B-8FEDC81165FD}" presName="bracket" presStyleLbl="parChTrans1D1" presStyleIdx="1" presStyleCnt="6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6">
        <dgm:presLayoutVars>
          <dgm:bulletEnabled val="1"/>
        </dgm:presLayoutVars>
      </dgm:prSet>
      <dgm:spPr/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6">
        <dgm:presLayoutVars>
          <dgm:chMax val="1"/>
          <dgm:bulletEnabled val="1"/>
        </dgm:presLayoutVars>
      </dgm:prSet>
      <dgm:spPr/>
    </dgm:pt>
    <dgm:pt modelId="{14D1633C-A097-4A5A-8269-B04E98857E56}" type="pres">
      <dgm:prSet presAssocID="{E055884F-7426-4921-A0E5-9CA56A76B49A}" presName="bracket" presStyleLbl="parChTrans1D1" presStyleIdx="2" presStyleCnt="6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6">
        <dgm:presLayoutVars>
          <dgm:bulletEnabled val="1"/>
        </dgm:presLayoutVars>
      </dgm:prSet>
      <dgm:spPr/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6">
        <dgm:presLayoutVars>
          <dgm:chMax val="1"/>
          <dgm:bulletEnabled val="1"/>
        </dgm:presLayoutVars>
      </dgm:prSet>
      <dgm:spPr/>
    </dgm:pt>
    <dgm:pt modelId="{435AB433-2559-485A-A03D-C32F36288071}" type="pres">
      <dgm:prSet presAssocID="{28888755-727E-436B-B2F2-DA7896544A65}" presName="bracket" presStyleLbl="parChTrans1D1" presStyleIdx="3" presStyleCnt="6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6">
        <dgm:presLayoutVars>
          <dgm:bulletEnabled val="1"/>
        </dgm:presLayoutVars>
      </dgm:prSet>
      <dgm:spPr/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6">
        <dgm:presLayoutVars>
          <dgm:chMax val="1"/>
          <dgm:bulletEnabled val="1"/>
        </dgm:presLayoutVars>
      </dgm:prSet>
      <dgm:spPr/>
    </dgm:pt>
    <dgm:pt modelId="{6497CA82-45EE-4BD1-AEB4-CC3961FBFB74}" type="pres">
      <dgm:prSet presAssocID="{26EF48C7-6381-4355-B03F-DD441AE957C7}" presName="bracket" presStyleLbl="parChTrans1D1" presStyleIdx="4" presStyleCnt="6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6">
        <dgm:presLayoutVars>
          <dgm:bulletEnabled val="1"/>
        </dgm:presLayoutVars>
      </dgm:prSet>
      <dgm:spPr/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6">
        <dgm:presLayoutVars>
          <dgm:chMax val="1"/>
          <dgm:bulletEnabled val="1"/>
        </dgm:presLayoutVars>
      </dgm:prSet>
      <dgm:spPr/>
    </dgm:pt>
    <dgm:pt modelId="{7845F59F-6101-48DE-ABCC-EC5351843F5B}" type="pres">
      <dgm:prSet presAssocID="{E1AD8724-28DC-48C5-B75E-B0D1F33E6279}" presName="bracket" presStyleLbl="parChTrans1D1" presStyleIdx="5" presStyleCnt="6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6">
        <dgm:presLayoutVars>
          <dgm:bulletEnabled val="1"/>
        </dgm:presLayoutVars>
      </dgm:prSet>
      <dgm:spPr/>
    </dgm:pt>
  </dgm:ptLst>
  <dgm:cxnLst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F0833111-710A-438D-8DAD-39E1E37FCCA2}" type="presOf" srcId="{E1AD8724-28DC-48C5-B75E-B0D1F33E6279}" destId="{939B76D1-BB33-4E50-9ECD-839FB5787B95}" srcOrd="0" destOrd="0" presId="urn:diagrams.loki3.com/BracketList"/>
    <dgm:cxn modelId="{1D90891A-5CA6-46E0-9B94-066929D862D5}" type="presOf" srcId="{28888755-727E-436B-B2F2-DA7896544A65}" destId="{9312B733-3AEB-49F6-8245-08553BA2949B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1021894C-289A-4B28-BA0D-6767C27230B8}" type="presOf" srcId="{D45E583C-4AAD-40D2-9D24-9A0A68141567}" destId="{7BB6658A-32E0-42C7-B82A-240BF45CF27D}" srcOrd="0" destOrd="0" presId="urn:diagrams.loki3.com/BracketList"/>
    <dgm:cxn modelId="{C1188A4E-FB96-4E8F-9307-7C6CDB28AD6E}" type="presOf" srcId="{4B4A2A45-FFA7-47F5-A99D-A2DFD7698107}" destId="{9A05939C-6B40-4C32-897A-4A6DC3E71E5B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B07D637A-714A-406B-993E-0E5A5B39956B}" type="presOf" srcId="{E1B79EE1-1157-4302-AB0B-8FEDC81165FD}" destId="{F40D94EA-52E0-4740-A924-EAF350BDF213}" srcOrd="0" destOrd="0" presId="urn:diagrams.loki3.com/BracketList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39B6D187-F738-494F-864B-824768F311FC}" type="presOf" srcId="{6B14159D-5902-471E-9F91-CEA86CA18597}" destId="{FFFD7BD8-195B-4FA4-9414-4F4C582F5570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87FAF999-9E08-4A6A-A6D7-11D7E30AC118}" type="presOf" srcId="{EEA47F19-311D-44B3-AAA4-35C98BD4844B}" destId="{EFEB1020-9C17-48DC-BBE0-54FA743F9F75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53E397A2-7CAD-4A4C-ABDE-885D92961EB2}" type="presOf" srcId="{FE2BA0E8-81AC-463B-B498-EF464F5BCE06}" destId="{9893D59A-7FEC-486D-89C4-D28135F6121C}" srcOrd="0" destOrd="0" presId="urn:diagrams.loki3.com/BracketList"/>
    <dgm:cxn modelId="{28FEEFA5-6DE3-40CA-B954-F6DBC6F9FAD9}" type="presOf" srcId="{26EF48C7-6381-4355-B03F-DD441AE957C7}" destId="{EFAACCF6-3A6A-4536-89B0-F0A7C44F6BE1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E9154DB6-8B71-4C47-A778-19BA49538396}" type="presOf" srcId="{92FD0664-EE76-4121-BE7B-68FC1EE5F4D7}" destId="{C6BA9D27-2D60-4BA7-98A9-E18E57FDB6CB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F06063E2-D018-4F42-A342-274E0902DE34}" type="presOf" srcId="{A22D28D0-C0EE-4FAC-9411-A8A4995FB17B}" destId="{B43D6F8D-5103-4DCA-8971-053A6B7A987B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BF9B1FA8-C6F8-417C-9283-F4B7F3F4EF70}" type="presParOf" srcId="{EFEB1020-9C17-48DC-BBE0-54FA743F9F75}" destId="{F0DED400-B200-4EA2-AB34-CCFF58E07A6E}" srcOrd="8" destOrd="0" presId="urn:diagrams.loki3.com/BracketList"/>
    <dgm:cxn modelId="{E345153F-C919-4567-BC59-069A2E963EE9}" type="presParOf" srcId="{F0DED400-B200-4EA2-AB34-CCFF58E07A6E}" destId="{EFAACCF6-3A6A-4536-89B0-F0A7C44F6BE1}" srcOrd="0" destOrd="0" presId="urn:diagrams.loki3.com/BracketList"/>
    <dgm:cxn modelId="{19F0349F-94B2-48EF-9CB1-A53AF6DFB3E3}" type="presParOf" srcId="{F0DED400-B200-4EA2-AB34-CCFF58E07A6E}" destId="{6497CA82-45EE-4BD1-AEB4-CC3961FBFB74}" srcOrd="1" destOrd="0" presId="urn:diagrams.loki3.com/BracketList"/>
    <dgm:cxn modelId="{BDC27EB9-8B7C-4816-8A7F-E481DA678E0A}" type="presParOf" srcId="{F0DED400-B200-4EA2-AB34-CCFF58E07A6E}" destId="{CD7548DD-1E84-4DA7-B1D0-28F3E4EBFF82}" srcOrd="2" destOrd="0" presId="urn:diagrams.loki3.com/BracketList"/>
    <dgm:cxn modelId="{C48B11B7-350A-42FB-B1E8-37C6E8B4B104}" type="presParOf" srcId="{F0DED400-B200-4EA2-AB34-CCFF58E07A6E}" destId="{9A05939C-6B40-4C32-897A-4A6DC3E71E5B}" srcOrd="3" destOrd="0" presId="urn:diagrams.loki3.com/BracketList"/>
    <dgm:cxn modelId="{ABE5130E-CE17-45B1-8A81-C0E4C5D4AA9D}" type="presParOf" srcId="{EFEB1020-9C17-48DC-BBE0-54FA743F9F75}" destId="{569EA799-9807-4770-B698-79D3EF79120B}" srcOrd="9" destOrd="0" presId="urn:diagrams.loki3.com/BracketList"/>
    <dgm:cxn modelId="{C3FF0216-0C3D-49E3-97BA-BD3CECD08547}" type="presParOf" srcId="{EFEB1020-9C17-48DC-BBE0-54FA743F9F75}" destId="{2B991069-479A-498A-AF83-5B33CD9F12C6}" srcOrd="10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>
        <a:solidFill>
          <a:schemeClr val="tx2">
            <a:lumMod val="40000"/>
            <a:lumOff val="60000"/>
          </a:schemeClr>
        </a:solidFill>
        <a:ln>
          <a:solidFill>
            <a:schemeClr val="tx2">
              <a:lumMod val="50000"/>
            </a:schemeClr>
          </a:solidFill>
        </a:ln>
      </dgm:spPr>
      <dgm:t>
        <a:bodyPr/>
        <a:lstStyle/>
        <a:p>
          <a:pPr algn="ctr"/>
          <a:r>
            <a:rPr lang="x-none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Укупни буџетски приходи и примања  </a:t>
          </a:r>
          <a:r>
            <a:rPr lang="sr-Latn-R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4</a:t>
          </a:r>
          <a:r>
            <a:rPr lang="sr-Cyrl-C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028</a:t>
          </a:r>
          <a:r>
            <a:rPr lang="sr-Cyrl-C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111</a:t>
          </a:r>
          <a:r>
            <a:rPr lang="sr-Cyrl-C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657</a:t>
          </a:r>
          <a:r>
            <a:rPr lang="x-none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динара</a:t>
          </a:r>
          <a:endParaRPr lang="en-US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chemeClr val="tx2">
            <a:lumMod val="40000"/>
            <a:lumOff val="6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 algn="ctr"/>
          <a:r>
            <a:rPr lang="x-none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Приходи од  пореза  </a:t>
          </a:r>
          <a:endParaRPr lang="sr-Cyrl-CS" sz="16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sr-Cyrl-R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3</a:t>
          </a:r>
          <a:r>
            <a:rPr lang="sr-Latn-R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072</a:t>
          </a:r>
          <a:r>
            <a:rPr lang="sr-Latn-R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056</a:t>
          </a:r>
          <a:r>
            <a:rPr lang="sr-Latn-R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400 </a:t>
          </a:r>
          <a:r>
            <a:rPr lang="x-none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динара</a:t>
          </a:r>
          <a:endParaRPr lang="en-US" sz="16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chemeClr val="tx2">
            <a:lumMod val="40000"/>
            <a:lumOff val="60000"/>
          </a:schemeClr>
        </a:solidFill>
        <a:ln>
          <a:solidFill>
            <a:schemeClr val="tx2">
              <a:lumMod val="50000"/>
            </a:schemeClr>
          </a:solidFill>
        </a:ln>
      </dgm:spPr>
      <dgm:t>
        <a:bodyPr/>
        <a:lstStyle/>
        <a:p>
          <a:pPr algn="ctr"/>
          <a:r>
            <a:rPr lang="sr-Cyrl-C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Донације и т</a:t>
          </a:r>
          <a:r>
            <a:rPr lang="x-none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рансфери </a:t>
          </a:r>
          <a:r>
            <a:rPr lang="sr-Latn-R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34</a:t>
          </a:r>
          <a:r>
            <a:rPr lang="sr-Cyrl-R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8</a:t>
          </a:r>
          <a:r>
            <a: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210</a:t>
          </a:r>
          <a:r>
            <a:rPr lang="en-U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732 </a:t>
          </a:r>
          <a:r>
            <a:rPr lang="x-none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динара</a:t>
          </a:r>
          <a:endParaRPr lang="en-US" sz="16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chemeClr val="tx2">
            <a:lumMod val="40000"/>
            <a:lumOff val="60000"/>
          </a:schemeClr>
        </a:solidFill>
        <a:ln>
          <a:solidFill>
            <a:schemeClr val="tx2">
              <a:lumMod val="50000"/>
            </a:schemeClr>
          </a:solidFill>
        </a:ln>
      </dgm:spPr>
      <dgm:t>
        <a:bodyPr/>
        <a:lstStyle/>
        <a:p>
          <a:pPr algn="ctr"/>
          <a:r>
            <a:rPr lang="x-none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Други приходи  </a:t>
          </a:r>
          <a:r>
            <a:rPr lang="sr-Cyrl-R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499.930.096</a:t>
          </a:r>
          <a:r>
            <a:rPr lang="sr-Latn-R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динара</a:t>
          </a:r>
          <a:endParaRPr lang="en-US" sz="16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40EF3D92-C4CB-4CBC-8AED-087234C53764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chemeClr val="tx2">
            <a:lumMod val="40000"/>
            <a:lumOff val="60000"/>
          </a:schemeClr>
        </a:solidFill>
        <a:ln>
          <a:solidFill>
            <a:schemeClr val="tx2">
              <a:lumMod val="50000"/>
            </a:schemeClr>
          </a:solidFill>
        </a:ln>
      </dgm:spPr>
      <dgm:t>
        <a:bodyPr/>
        <a:lstStyle/>
        <a:p>
          <a:pPr algn="ctr"/>
          <a:r>
            <a:rPr lang="x-none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Примања од продаје нефинансијске имовине  </a:t>
          </a:r>
          <a:r>
            <a:rPr lang="sr-Cyrl-R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550.000</a:t>
          </a:r>
          <a:endParaRPr lang="en-US" sz="16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solidFill>
          <a:schemeClr val="tx2">
            <a:lumMod val="40000"/>
            <a:lumOff val="6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 algn="ctr"/>
          <a:r>
            <a:rPr lang="x-none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Пренета средства из ранијих година </a:t>
          </a:r>
          <a:r>
            <a:rPr lang="sr-Cyrl-RS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107.364.429 </a:t>
          </a:r>
          <a:r>
            <a:rPr lang="x-none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динара</a:t>
          </a:r>
          <a:endParaRPr lang="en-US" sz="16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E4169289-1E79-4611-A66E-F6EE593020F5}">
      <dgm:prSet phldrT="[Text]" custRadScaleRad="120252" custRadScaleInc="-901"/>
      <dgm:spPr/>
      <dgm:t>
        <a:bodyPr/>
        <a:lstStyle/>
        <a:p>
          <a:endParaRPr lang="en-US" dirty="0"/>
        </a:p>
      </dgm:t>
    </dgm:pt>
    <dgm:pt modelId="{F9199FE0-C884-42FA-A20F-8A08CC900139}" type="parTrans" cxnId="{5AE9003F-B78E-4416-8D83-C7F06550E1D5}">
      <dgm:prSet/>
      <dgm:spPr/>
      <dgm:t>
        <a:bodyPr/>
        <a:lstStyle/>
        <a:p>
          <a:endParaRPr lang="en-US"/>
        </a:p>
      </dgm:t>
    </dgm:pt>
    <dgm:pt modelId="{09DD58DF-B3DA-4F24-AE1B-33D16A0482DB}" type="sibTrans" cxnId="{5AE9003F-B78E-4416-8D83-C7F06550E1D5}">
      <dgm:prSet/>
      <dgm:spPr/>
      <dgm:t>
        <a:bodyPr/>
        <a:lstStyle/>
        <a:p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6" custScaleY="75589" custLinFactNeighborX="1804" custLinFactNeighborY="-1594"/>
      <dgm:spPr/>
    </dgm:pt>
    <dgm:pt modelId="{63432802-399F-407F-AC10-7219543A0326}" type="pres">
      <dgm:prSet presAssocID="{DB1A1606-130D-4B45-9553-0A0B804495DF}" presName="node" presStyleLbl="vennNode1" presStyleIdx="1" presStyleCnt="6" custScaleX="132386" custScaleY="69607" custRadScaleRad="94079" custRadScaleInc="-1646">
        <dgm:presLayoutVars>
          <dgm:bulletEnabled val="1"/>
        </dgm:presLayoutVars>
      </dgm:prSet>
      <dgm:spPr/>
    </dgm:pt>
    <dgm:pt modelId="{449BFEB2-6844-4A2C-8DC2-780280CBA079}" type="pres">
      <dgm:prSet presAssocID="{AEA7499A-114B-4146-9776-CDD8ACEC6B39}" presName="node" presStyleLbl="vennNode1" presStyleIdx="2" presStyleCnt="6" custScaleX="120783" custScaleY="70889" custRadScaleRad="145588" custRadScaleInc="20653">
        <dgm:presLayoutVars>
          <dgm:bulletEnabled val="1"/>
        </dgm:presLayoutVars>
      </dgm:prSet>
      <dgm:spPr/>
    </dgm:pt>
    <dgm:pt modelId="{9DDE88A7-5745-4E4F-A7A8-F71A4DA0D5F2}" type="pres">
      <dgm:prSet presAssocID="{BF71EFAE-EC9F-46E9-BD2A-1686637595DA}" presName="node" presStyleLbl="vennNode1" presStyleIdx="3" presStyleCnt="6" custScaleX="132386" custScaleY="77109" custRadScaleRad="132979" custRadScaleInc="-20630">
        <dgm:presLayoutVars>
          <dgm:bulletEnabled val="1"/>
        </dgm:presLayoutVars>
      </dgm:prSet>
      <dgm:spPr/>
    </dgm:pt>
    <dgm:pt modelId="{72DE4213-15E1-4436-8045-C055E8A54EDE}" type="pres">
      <dgm:prSet presAssocID="{40EF3D92-C4CB-4CBC-8AED-087234C53764}" presName="node" presStyleLbl="vennNode1" presStyleIdx="4" presStyleCnt="6" custScaleX="132288" custScaleY="91387" custRadScaleRad="119238" custRadScaleInc="11931">
        <dgm:presLayoutVars>
          <dgm:bulletEnabled val="1"/>
        </dgm:presLayoutVars>
      </dgm:prSet>
      <dgm:spPr/>
    </dgm:pt>
    <dgm:pt modelId="{FC69A2CE-A671-47B5-8CD8-544465E52E9C}" type="pres">
      <dgm:prSet presAssocID="{15426A40-9AD2-4153-8230-E20BC4B11534}" presName="node" presStyleLbl="vennNode1" presStyleIdx="5" presStyleCnt="6" custScaleX="132386" custScaleY="77618" custRadScaleRad="134370" custRadScaleInc="-21823">
        <dgm:presLayoutVars>
          <dgm:bulletEnabled val="1"/>
        </dgm:presLayoutVars>
      </dgm:prSet>
      <dgm:spPr/>
    </dgm:pt>
  </dgm:ptLst>
  <dgm:cxnLst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5AE9003F-B78E-4416-8D83-C7F06550E1D5}" srcId="{691C1FF8-D24B-462D-B13F-4086A7342655}" destId="{E4169289-1E79-4611-A66E-F6EE593020F5}" srcOrd="1" destOrd="0" parTransId="{F9199FE0-C884-42FA-A20F-8A08CC900139}" sibTransId="{09DD58DF-B3DA-4F24-AE1B-33D16A0482DB}"/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09B198C8-E6EF-4BF2-B04A-98A7D3B82C52}" srcId="{43275D6C-D470-4E2E-96F8-239EECE5D634}" destId="{15426A40-9AD2-4153-8230-E20BC4B11534}" srcOrd="4" destOrd="0" parTransId="{A1307EAF-2414-4AFE-BE82-97C79333BAA9}" sibTransId="{869B992E-498B-4FBD-AA48-03E5171031C9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AB36D377-182D-4F38-A7FA-BE410BDE00D5}" type="presParOf" srcId="{1FB746E2-D736-4446-8093-C865FE09A112}" destId="{FC69A2CE-A671-47B5-8CD8-544465E52E9C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2033001" y="486524"/>
          <a:ext cx="4453589" cy="4453493"/>
        </a:xfrm>
        <a:prstGeom prst="ellipse">
          <a:avLst/>
        </a:prstGeom>
        <a:solidFill>
          <a:schemeClr val="accent3">
            <a:tint val="69000"/>
            <a:satMod val="105000"/>
            <a:lumMod val="110000"/>
          </a:schemeClr>
        </a:solidFill>
        <a:ln w="9525" cap="flat" cmpd="sng" algn="ctr">
          <a:solidFill>
            <a:schemeClr val="accent3">
              <a:shade val="60000"/>
            </a:schemeClr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800" kern="1200">
              <a:latin typeface="Times New Roman" pitchFamily="18" charset="0"/>
              <a:cs typeface="Times New Roman" pitchFamily="18" charset="0"/>
            </a:rPr>
            <a:t>Градск</a:t>
          </a:r>
          <a:r>
            <a:rPr lang="sr-Cyrl-CS" sz="1800" kern="1200" dirty="0">
              <a:latin typeface="Times New Roman" pitchFamily="18" charset="0"/>
              <a:cs typeface="Times New Roman" pitchFamily="18" charset="0"/>
            </a:rPr>
            <a:t>е</a:t>
          </a:r>
          <a:r>
            <a:rPr lang="x-none" sz="1800" kern="1200">
              <a:latin typeface="Times New Roman" pitchFamily="18" charset="0"/>
              <a:cs typeface="Times New Roman" pitchFamily="18" charset="0"/>
            </a:rPr>
            <a:t> управ</a:t>
          </a:r>
          <a:r>
            <a:rPr lang="sr-Cyrl-CS" sz="1800" kern="1200" dirty="0">
              <a:latin typeface="Times New Roman" pitchFamily="18" charset="0"/>
              <a:cs typeface="Times New Roman" pitchFamily="18" charset="0"/>
            </a:rPr>
            <a:t>е</a:t>
          </a:r>
          <a:endParaRPr lang="x-none" sz="1800" kern="1200" dirty="0">
            <a:latin typeface="Times New Roman" pitchFamily="18" charset="0"/>
            <a:cs typeface="Times New Roman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800" kern="1200" dirty="0">
              <a:latin typeface="Times New Roman" pitchFamily="18" charset="0"/>
              <a:cs typeface="Times New Roman" pitchFamily="18" charset="0"/>
            </a:rPr>
            <a:t>Градоначелник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800" kern="1200" dirty="0">
              <a:latin typeface="Times New Roman" pitchFamily="18" charset="0"/>
              <a:cs typeface="Times New Roman" pitchFamily="18" charset="0"/>
            </a:rPr>
            <a:t>Градско веће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800" kern="1200">
              <a:latin typeface="Times New Roman" pitchFamily="18" charset="0"/>
              <a:cs typeface="Times New Roman" pitchFamily="18" charset="0"/>
            </a:rPr>
            <a:t>Скупштина града</a:t>
          </a:r>
          <a:endParaRPr lang="sr-Cyrl-CS" sz="1800" kern="1200" dirty="0">
            <a:latin typeface="Times New Roman" pitchFamily="18" charset="0"/>
            <a:cs typeface="Times New Roman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CS" sz="1800" kern="1200" dirty="0">
              <a:latin typeface="Times New Roman" pitchFamily="18" charset="0"/>
              <a:cs typeface="Times New Roman" pitchFamily="18" charset="0"/>
            </a:rPr>
            <a:t>Градски правобранилац</a:t>
          </a:r>
          <a:endParaRPr lang="en-US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85214" y="1138723"/>
        <a:ext cx="3149163" cy="3149095"/>
      </dsp:txXfrm>
    </dsp:sp>
    <dsp:sp modelId="{6AE34D3E-FD5D-4402-89AF-BF559D3EC92D}">
      <dsp:nvSpPr>
        <dsp:cNvPr id="0" name=""/>
        <dsp:cNvSpPr/>
      </dsp:nvSpPr>
      <dsp:spPr>
        <a:xfrm>
          <a:off x="4217167" y="231959"/>
          <a:ext cx="495303" cy="495295"/>
        </a:xfrm>
        <a:prstGeom prst="ellipse">
          <a:avLst/>
        </a:prstGeom>
        <a:solidFill>
          <a:srgbClr val="FFC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3044342" y="4557467"/>
          <a:ext cx="358639" cy="358984"/>
        </a:xfrm>
        <a:prstGeom prst="ellipse">
          <a:avLst/>
        </a:prstGeom>
        <a:solidFill>
          <a:srgbClr val="7030A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6416215" y="2242275"/>
          <a:ext cx="358639" cy="3589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4700047" y="4939344"/>
          <a:ext cx="495303" cy="495295"/>
        </a:xfrm>
        <a:prstGeom prst="ellipse">
          <a:avLst/>
        </a:prstGeom>
        <a:solidFill>
          <a:srgbClr val="FFFF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3146219" y="935882"/>
          <a:ext cx="358639" cy="358984"/>
        </a:xfrm>
        <a:prstGeom prst="ellipse">
          <a:avLst/>
        </a:prstGeom>
        <a:solidFill>
          <a:srgbClr val="FFFF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2015635" y="2989379"/>
          <a:ext cx="358639" cy="3589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261407" y="0"/>
          <a:ext cx="2902521" cy="2991262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Предшколска установа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Месне заједнице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Установе културе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Туристичка организација </a:t>
          </a:r>
        </a:p>
      </dsp:txBody>
      <dsp:txXfrm>
        <a:off x="163657" y="438060"/>
        <a:ext cx="2052393" cy="2115142"/>
      </dsp:txXfrm>
    </dsp:sp>
    <dsp:sp modelId="{D4397D2C-6DDE-4A42-9855-5F94ADD7F1F8}">
      <dsp:nvSpPr>
        <dsp:cNvPr id="0" name=""/>
        <dsp:cNvSpPr/>
      </dsp:nvSpPr>
      <dsp:spPr>
        <a:xfrm>
          <a:off x="3716066" y="951490"/>
          <a:ext cx="495303" cy="4952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454352" y="3579363"/>
          <a:ext cx="895356" cy="895381"/>
        </a:xfrm>
        <a:prstGeom prst="ellipse">
          <a:avLst/>
        </a:prstGeom>
        <a:solidFill>
          <a:srgbClr val="FF0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5973668" y="0"/>
          <a:ext cx="2105536" cy="2094075"/>
        </a:xfrm>
        <a:prstGeom prst="ellipse">
          <a:avLst/>
        </a:prstGeom>
        <a:solidFill>
          <a:srgbClr val="00B0F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Основне школе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Средње школе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Дом здравља</a:t>
          </a:r>
          <a:r>
            <a:rPr lang="sr-Cyrl-C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ЈАССА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82017" y="306670"/>
        <a:ext cx="1488838" cy="1480735"/>
      </dsp:txXfrm>
    </dsp:sp>
    <dsp:sp modelId="{4ABBCF6F-E7DA-4CE7-A2F5-6DD06BFAA1FA}">
      <dsp:nvSpPr>
        <dsp:cNvPr id="0" name=""/>
        <dsp:cNvSpPr/>
      </dsp:nvSpPr>
      <dsp:spPr>
        <a:xfrm>
          <a:off x="5778450" y="1636683"/>
          <a:ext cx="495303" cy="495295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13935" y="4644872"/>
          <a:ext cx="358639" cy="3589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3690390" y="4133969"/>
          <a:ext cx="358639" cy="358984"/>
        </a:xfrm>
        <a:prstGeom prst="ellipse">
          <a:avLst/>
        </a:prstGeom>
        <a:solidFill>
          <a:srgbClr val="FFFF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830644" y="2948363"/>
          <a:ext cx="696867" cy="24983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48433" y="0"/>
              </a:lnTo>
              <a:lnTo>
                <a:pt x="348433" y="2498373"/>
              </a:lnTo>
              <a:lnTo>
                <a:pt x="696867" y="2498373"/>
              </a:lnTo>
            </a:path>
          </a:pathLst>
        </a:custGeom>
        <a:noFill/>
        <a:ln w="158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 dirty="0"/>
        </a:p>
      </dsp:txBody>
      <dsp:txXfrm>
        <a:off x="2114234" y="4132706"/>
        <a:ext cx="129687" cy="129687"/>
      </dsp:txXfrm>
    </dsp:sp>
    <dsp:sp modelId="{EE8B77DA-77C5-46AD-80A2-BD307CFE9F0A}">
      <dsp:nvSpPr>
        <dsp:cNvPr id="0" name=""/>
        <dsp:cNvSpPr/>
      </dsp:nvSpPr>
      <dsp:spPr>
        <a:xfrm>
          <a:off x="1830644" y="2948363"/>
          <a:ext cx="699708" cy="1759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49854" y="0"/>
              </a:lnTo>
              <a:lnTo>
                <a:pt x="349854" y="1759676"/>
              </a:lnTo>
              <a:lnTo>
                <a:pt x="699708" y="1759676"/>
              </a:lnTo>
            </a:path>
          </a:pathLst>
        </a:custGeom>
        <a:noFill/>
        <a:ln w="158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/>
        </a:p>
      </dsp:txBody>
      <dsp:txXfrm>
        <a:off x="2133155" y="3780859"/>
        <a:ext cx="94684" cy="94684"/>
      </dsp:txXfrm>
    </dsp:sp>
    <dsp:sp modelId="{531482B3-13DA-4E77-8EF9-7A508768A321}">
      <dsp:nvSpPr>
        <dsp:cNvPr id="0" name=""/>
        <dsp:cNvSpPr/>
      </dsp:nvSpPr>
      <dsp:spPr>
        <a:xfrm>
          <a:off x="1830644" y="2948363"/>
          <a:ext cx="699708" cy="1032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49854" y="0"/>
              </a:lnTo>
              <a:lnTo>
                <a:pt x="349854" y="1032013"/>
              </a:lnTo>
              <a:lnTo>
                <a:pt x="699708" y="1032013"/>
              </a:lnTo>
            </a:path>
          </a:pathLst>
        </a:custGeom>
        <a:noFill/>
        <a:ln w="158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149326" y="3433198"/>
        <a:ext cx="62342" cy="62342"/>
      </dsp:txXfrm>
    </dsp:sp>
    <dsp:sp modelId="{F1903401-CDA9-4777-A04C-F19A89F110A0}">
      <dsp:nvSpPr>
        <dsp:cNvPr id="0" name=""/>
        <dsp:cNvSpPr/>
      </dsp:nvSpPr>
      <dsp:spPr>
        <a:xfrm>
          <a:off x="1830644" y="2902643"/>
          <a:ext cx="72285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1427" y="45720"/>
              </a:lnTo>
              <a:lnTo>
                <a:pt x="361427" y="91515"/>
              </a:lnTo>
              <a:lnTo>
                <a:pt x="722855" y="91515"/>
              </a:lnTo>
            </a:path>
          </a:pathLst>
        </a:custGeom>
        <a:noFill/>
        <a:ln w="158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173964" y="2930255"/>
        <a:ext cx="36215" cy="36215"/>
      </dsp:txXfrm>
    </dsp:sp>
    <dsp:sp modelId="{25CF5DCC-0AE9-4D09-ABC1-8BE4D97FDFCB}">
      <dsp:nvSpPr>
        <dsp:cNvPr id="0" name=""/>
        <dsp:cNvSpPr/>
      </dsp:nvSpPr>
      <dsp:spPr>
        <a:xfrm>
          <a:off x="1830644" y="1205121"/>
          <a:ext cx="746446" cy="1743241"/>
        </a:xfrm>
        <a:custGeom>
          <a:avLst/>
          <a:gdLst/>
          <a:ahLst/>
          <a:cxnLst/>
          <a:rect l="0" t="0" r="0" b="0"/>
          <a:pathLst>
            <a:path>
              <a:moveTo>
                <a:pt x="0" y="1743241"/>
              </a:moveTo>
              <a:lnTo>
                <a:pt x="373223" y="1743241"/>
              </a:lnTo>
              <a:lnTo>
                <a:pt x="373223" y="0"/>
              </a:lnTo>
              <a:lnTo>
                <a:pt x="746446" y="0"/>
              </a:lnTo>
            </a:path>
          </a:pathLst>
        </a:custGeom>
        <a:noFill/>
        <a:ln w="158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/>
        </a:p>
      </dsp:txBody>
      <dsp:txXfrm>
        <a:off x="2156459" y="2029334"/>
        <a:ext cx="94816" cy="94816"/>
      </dsp:txXfrm>
    </dsp:sp>
    <dsp:sp modelId="{D1C52863-34A6-4E04-9740-6E0567681A8F}">
      <dsp:nvSpPr>
        <dsp:cNvPr id="0" name=""/>
        <dsp:cNvSpPr/>
      </dsp:nvSpPr>
      <dsp:spPr>
        <a:xfrm rot="16200000">
          <a:off x="-1446768" y="2033041"/>
          <a:ext cx="4724180" cy="1830644"/>
        </a:xfrm>
        <a:prstGeom prst="rect">
          <a:avLst/>
        </a:prstGeom>
        <a:solidFill>
          <a:schemeClr val="bg2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3000" kern="1200" dirty="0">
              <a:latin typeface="Times New Roman" pitchFamily="18" charset="0"/>
              <a:cs typeface="Times New Roman" pitchFamily="18" charset="0"/>
            </a:rPr>
            <a:t>На основу чега се доноси буџет</a:t>
          </a:r>
          <a:r>
            <a:rPr lang="en-US" sz="3000" kern="1200" dirty="0">
              <a:latin typeface="Times New Roman" pitchFamily="18" charset="0"/>
              <a:cs typeface="Times New Roman" pitchFamily="18" charset="0"/>
            </a:rPr>
            <a:t>? </a:t>
          </a:r>
        </a:p>
      </dsp:txBody>
      <dsp:txXfrm>
        <a:off x="-1446768" y="2033041"/>
        <a:ext cx="4724180" cy="1830644"/>
      </dsp:txXfrm>
    </dsp:sp>
    <dsp:sp modelId="{AD67EDBF-32B4-495C-A262-4812FBE80932}">
      <dsp:nvSpPr>
        <dsp:cNvPr id="0" name=""/>
        <dsp:cNvSpPr/>
      </dsp:nvSpPr>
      <dsp:spPr>
        <a:xfrm>
          <a:off x="2577090" y="59821"/>
          <a:ext cx="6262109" cy="2290599"/>
        </a:xfrm>
        <a:prstGeom prst="rect">
          <a:avLst/>
        </a:prstGeom>
        <a:solidFill>
          <a:schemeClr val="bg2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r-Cyrl-RS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Закони и прописи: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Закон о финансирању локалне самоуправе,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Закон о буџетском систему,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Закон о локалној самоуправи,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Упутство Министарства финансија за припрему одлуке о буџету за 20</a:t>
          </a:r>
          <a:r>
            <a:rPr lang="sr-Cyrl-RS" sz="16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26</a:t>
          </a:r>
          <a:r>
            <a:rPr lang="x-none" sz="16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годину и др.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Сви посебни прописи којима су утврђене надлежности ЈЛС</a:t>
          </a:r>
        </a:p>
      </dsp:txBody>
      <dsp:txXfrm>
        <a:off x="2577090" y="59821"/>
        <a:ext cx="6262109" cy="2290599"/>
      </dsp:txXfrm>
    </dsp:sp>
    <dsp:sp modelId="{A288E7CD-845A-4B30-8D9E-0FCFF4059FF8}">
      <dsp:nvSpPr>
        <dsp:cNvPr id="0" name=""/>
        <dsp:cNvSpPr/>
      </dsp:nvSpPr>
      <dsp:spPr>
        <a:xfrm>
          <a:off x="2553500" y="2519447"/>
          <a:ext cx="6148655" cy="949423"/>
        </a:xfrm>
        <a:prstGeom prst="rect">
          <a:avLst/>
        </a:prstGeom>
        <a:solidFill>
          <a:schemeClr val="bg2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kern="1200" dirty="0">
              <a:latin typeface="Times New Roman" pitchFamily="18" charset="0"/>
              <a:cs typeface="Times New Roman" pitchFamily="18" charset="0"/>
            </a:rPr>
            <a:t>Стратешки документи: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kern="1200" dirty="0">
              <a:latin typeface="Times New Roman" pitchFamily="18" charset="0"/>
              <a:cs typeface="Times New Roman" pitchFamily="18" charset="0"/>
            </a:rPr>
            <a:t>Стратегија развоја</a:t>
          </a:r>
          <a:endParaRPr lang="x-none" sz="1600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kern="1200" dirty="0">
              <a:latin typeface="Times New Roman" pitchFamily="18" charset="0"/>
              <a:cs typeface="Times New Roman" pitchFamily="18" charset="0"/>
            </a:rPr>
            <a:t>Акциони планови за поједине области</a:t>
          </a:r>
          <a:endParaRPr lang="en-US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53500" y="2519447"/>
        <a:ext cx="6148655" cy="949423"/>
      </dsp:txXfrm>
    </dsp:sp>
    <dsp:sp modelId="{573F9BF2-AC82-43FC-A361-118085DB3D65}">
      <dsp:nvSpPr>
        <dsp:cNvPr id="0" name=""/>
        <dsp:cNvSpPr/>
      </dsp:nvSpPr>
      <dsp:spPr>
        <a:xfrm>
          <a:off x="2530352" y="3740729"/>
          <a:ext cx="6158874" cy="479295"/>
        </a:xfrm>
        <a:prstGeom prst="rect">
          <a:avLst/>
        </a:prstGeom>
        <a:solidFill>
          <a:schemeClr val="bg2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kern="1200" dirty="0">
              <a:latin typeface="Times New Roman" pitchFamily="18" charset="0"/>
              <a:cs typeface="Times New Roman" pitchFamily="18" charset="0"/>
            </a:rPr>
            <a:t>Потребе буџетских корисника</a:t>
          </a:r>
          <a:endParaRPr lang="en-US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30352" y="3740729"/>
        <a:ext cx="6158874" cy="479295"/>
      </dsp:txXfrm>
    </dsp:sp>
    <dsp:sp modelId="{B2DE3A8A-BA09-499F-9C72-0630724E4538}">
      <dsp:nvSpPr>
        <dsp:cNvPr id="0" name=""/>
        <dsp:cNvSpPr/>
      </dsp:nvSpPr>
      <dsp:spPr>
        <a:xfrm>
          <a:off x="2530352" y="4468869"/>
          <a:ext cx="6159984" cy="478340"/>
        </a:xfrm>
        <a:prstGeom prst="rect">
          <a:avLst/>
        </a:prstGeom>
        <a:solidFill>
          <a:schemeClr val="bg2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kern="1200" dirty="0">
              <a:latin typeface="Times New Roman" pitchFamily="18" charset="0"/>
              <a:cs typeface="Times New Roman" pitchFamily="18" charset="0"/>
            </a:rPr>
            <a:t>Започети пројекти из ранијих година</a:t>
          </a:r>
          <a:endParaRPr lang="en-US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30352" y="4468869"/>
        <a:ext cx="6159984" cy="478340"/>
      </dsp:txXfrm>
    </dsp:sp>
    <dsp:sp modelId="{94F14A6F-3CD0-4A17-88D3-6F4D0EB2D4E6}">
      <dsp:nvSpPr>
        <dsp:cNvPr id="0" name=""/>
        <dsp:cNvSpPr/>
      </dsp:nvSpPr>
      <dsp:spPr>
        <a:xfrm>
          <a:off x="2527511" y="5199070"/>
          <a:ext cx="6190902" cy="495331"/>
        </a:xfrm>
        <a:prstGeom prst="rect">
          <a:avLst/>
        </a:prstGeom>
        <a:solidFill>
          <a:schemeClr val="bg2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kern="1200" dirty="0">
              <a:latin typeface="Times New Roman" pitchFamily="18" charset="0"/>
              <a:cs typeface="Times New Roman" pitchFamily="18" charset="0"/>
            </a:rPr>
            <a:t>Остварење прошлогодишњег буџета</a:t>
          </a:r>
          <a:endParaRPr lang="en-US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27511" y="5199070"/>
        <a:ext cx="6190902" cy="4953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108527" y="61540"/>
          <a:ext cx="1752008" cy="1167670"/>
        </a:xfrm>
        <a:prstGeom prst="ellipse">
          <a:avLst/>
        </a:prstGeom>
        <a:solidFill>
          <a:srgbClr val="FFC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Средства из буџета града </a:t>
          </a:r>
          <a:r>
            <a:rPr lang="sr-Cyrl-RS" sz="12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3.695.075.928</a:t>
          </a:r>
          <a:endParaRPr lang="en-US" sz="1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5103" y="232541"/>
        <a:ext cx="1238856" cy="825668"/>
      </dsp:txXfrm>
    </dsp:sp>
    <dsp:sp modelId="{98F3E7AB-6934-48FA-B82F-FBEAF1B2375D}">
      <dsp:nvSpPr>
        <dsp:cNvPr id="0" name=""/>
        <dsp:cNvSpPr/>
      </dsp:nvSpPr>
      <dsp:spPr>
        <a:xfrm>
          <a:off x="1871571" y="289032"/>
          <a:ext cx="677249" cy="677249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1961340" y="548012"/>
        <a:ext cx="497711" cy="159289"/>
      </dsp:txXfrm>
    </dsp:sp>
    <dsp:sp modelId="{2F60A798-586E-4E47-B649-25F047F36835}">
      <dsp:nvSpPr>
        <dsp:cNvPr id="0" name=""/>
        <dsp:cNvSpPr/>
      </dsp:nvSpPr>
      <dsp:spPr>
        <a:xfrm>
          <a:off x="2593115" y="58539"/>
          <a:ext cx="1167670" cy="1167670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Сопствена</a:t>
          </a:r>
          <a:r>
            <a:rPr lang="x-none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средства </a:t>
          </a:r>
          <a:r>
            <a:rPr lang="sr-Cyrl-R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индиректних корисника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29.721.000</a:t>
          </a:r>
          <a:endParaRPr lang="en-US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64116" y="229540"/>
        <a:ext cx="825668" cy="825668"/>
      </dsp:txXfrm>
    </dsp:sp>
    <dsp:sp modelId="{41F09F99-3DCC-47E4-9188-F7D103A1F6E3}">
      <dsp:nvSpPr>
        <dsp:cNvPr id="0" name=""/>
        <dsp:cNvSpPr/>
      </dsp:nvSpPr>
      <dsp:spPr>
        <a:xfrm>
          <a:off x="3776229" y="303755"/>
          <a:ext cx="677249" cy="677249"/>
        </a:xfrm>
        <a:prstGeom prst="mathPlus">
          <a:avLst/>
        </a:prstGeom>
        <a:solidFill>
          <a:schemeClr val="accent4">
            <a:hueOff val="9574368"/>
            <a:satOff val="-8565"/>
            <a:lumOff val="-215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3865998" y="562735"/>
        <a:ext cx="497711" cy="159289"/>
      </dsp:txXfrm>
    </dsp:sp>
    <dsp:sp modelId="{6C1FFF0F-B1A4-4C41-B9D3-30452A0DFA4B}">
      <dsp:nvSpPr>
        <dsp:cNvPr id="0" name=""/>
        <dsp:cNvSpPr/>
      </dsp:nvSpPr>
      <dsp:spPr>
        <a:xfrm>
          <a:off x="4581408" y="40055"/>
          <a:ext cx="1472012" cy="1126522"/>
        </a:xfrm>
        <a:prstGeom prst="ellipse">
          <a:avLst/>
        </a:prstGeom>
        <a:solidFill>
          <a:schemeClr val="bg1">
            <a:lumMod val="6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Средства из осталих </a:t>
          </a:r>
          <a:r>
            <a:rPr lang="sr-Cyrl-RS" sz="13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извора</a:t>
          </a:r>
          <a:r>
            <a:rPr lang="x-none" sz="13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sr-Cyrl-RS" sz="13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303.314.729</a:t>
          </a:r>
          <a:endParaRPr lang="en-US" sz="13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96979" y="205030"/>
        <a:ext cx="1040870" cy="796572"/>
      </dsp:txXfrm>
    </dsp:sp>
    <dsp:sp modelId="{87C2FC52-975B-4E62-B5E0-1AB7C844E900}">
      <dsp:nvSpPr>
        <dsp:cNvPr id="0" name=""/>
        <dsp:cNvSpPr/>
      </dsp:nvSpPr>
      <dsp:spPr>
        <a:xfrm>
          <a:off x="6087603" y="303755"/>
          <a:ext cx="677249" cy="677249"/>
        </a:xfrm>
        <a:prstGeom prst="mathEqual">
          <a:avLst/>
        </a:prstGeom>
        <a:solidFill>
          <a:schemeClr val="accent4">
            <a:hueOff val="19148736"/>
            <a:satOff val="-17131"/>
            <a:lumOff val="-43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6177372" y="443268"/>
        <a:ext cx="497711" cy="398223"/>
      </dsp:txXfrm>
    </dsp:sp>
    <dsp:sp modelId="{2DB98FF9-EDB5-4EEE-AFA3-A57C7337F497}">
      <dsp:nvSpPr>
        <dsp:cNvPr id="0" name=""/>
        <dsp:cNvSpPr/>
      </dsp:nvSpPr>
      <dsp:spPr>
        <a:xfrm>
          <a:off x="6851101" y="51557"/>
          <a:ext cx="1776751" cy="1138198"/>
        </a:xfrm>
        <a:prstGeom prst="ellipse">
          <a:avLst/>
        </a:prstGeom>
        <a:solidFill>
          <a:srgbClr val="92D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Укупан буџет града </a:t>
          </a:r>
          <a:r>
            <a:rPr lang="sr-Cyrl-RS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4.028.111.657</a:t>
          </a:r>
          <a:endParaRPr lang="en-US" sz="1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11300" y="218242"/>
        <a:ext cx="1256353" cy="8048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3819" y="240725"/>
          <a:ext cx="1953462" cy="257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92456" bIns="3302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b="1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Порески приходи</a:t>
          </a:r>
          <a:endParaRPr lang="en-US" sz="13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19" y="240725"/>
        <a:ext cx="1953462" cy="257400"/>
      </dsp:txXfrm>
    </dsp:sp>
    <dsp:sp modelId="{02385D1D-92EB-445D-B736-940004751C79}">
      <dsp:nvSpPr>
        <dsp:cNvPr id="0" name=""/>
        <dsp:cNvSpPr/>
      </dsp:nvSpPr>
      <dsp:spPr>
        <a:xfrm>
          <a:off x="1957281" y="39632"/>
          <a:ext cx="390692" cy="659587"/>
        </a:xfrm>
        <a:prstGeom prst="leftBrace">
          <a:avLst>
            <a:gd name="adj1" fmla="val 35000"/>
            <a:gd name="adj2" fmla="val 50000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504251" y="39632"/>
          <a:ext cx="5313417" cy="659587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altLang="en-U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04251" y="39632"/>
        <a:ext cx="5313417" cy="659587"/>
      </dsp:txXfrm>
    </dsp:sp>
    <dsp:sp modelId="{F40D94EA-52E0-4740-A924-EAF350BDF213}">
      <dsp:nvSpPr>
        <dsp:cNvPr id="0" name=""/>
        <dsp:cNvSpPr/>
      </dsp:nvSpPr>
      <dsp:spPr>
        <a:xfrm>
          <a:off x="3819" y="1228644"/>
          <a:ext cx="1953462" cy="257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92456" bIns="3302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b="1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Донације и трансфери</a:t>
          </a:r>
          <a:endParaRPr lang="en-US" sz="13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19" y="1228644"/>
        <a:ext cx="1953462" cy="257400"/>
      </dsp:txXfrm>
    </dsp:sp>
    <dsp:sp modelId="{0E930D30-96BC-4D43-B65A-EE88C46DBE48}">
      <dsp:nvSpPr>
        <dsp:cNvPr id="0" name=""/>
        <dsp:cNvSpPr/>
      </dsp:nvSpPr>
      <dsp:spPr>
        <a:xfrm>
          <a:off x="1957281" y="746019"/>
          <a:ext cx="390692" cy="1222650"/>
        </a:xfrm>
        <a:prstGeom prst="leftBrace">
          <a:avLst>
            <a:gd name="adj1" fmla="val 35000"/>
            <a:gd name="adj2" fmla="val 50000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504251" y="746019"/>
          <a:ext cx="5313417" cy="1222650"/>
        </a:xfrm>
        <a:prstGeom prst="rect">
          <a:avLst/>
        </a:prstGeom>
        <a:solidFill>
          <a:schemeClr val="bg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CS" sz="1400" b="1" i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Донације</a:t>
          </a:r>
          <a:r>
            <a:rPr lang="sr-Cyrl-CS" sz="14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sr-Cyrl-C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се добијају од домаћих и међународних донатора и организација за различите пројекте. </a:t>
          </a:r>
          <a:r>
            <a:rPr lang="x-none" altLang="en-U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Трансфери п</a:t>
          </a:r>
          <a:r>
            <a:rPr lang="ru-RU" altLang="en-U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одразумевају пренос средстава од нивоа Републике Србије општинском нивоу власти. М</a:t>
          </a:r>
          <a:r>
            <a:rPr lang="x-none" altLang="en-U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огу бити </a:t>
          </a:r>
          <a:r>
            <a:rPr lang="x-none" altLang="en-US" sz="14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наменски (</a:t>
          </a:r>
          <a:r>
            <a:rPr lang="x-none" altLang="en-U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 тачно утврђене намене) или </a:t>
          </a:r>
          <a:r>
            <a:rPr lang="x-none" altLang="en-US" sz="14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ненаменски (</a:t>
          </a:r>
          <a:r>
            <a:rPr lang="x-none" altLang="en-U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није им унапред утврђена намена те се могу у складу са законом користити за било које сврхе) .</a:t>
          </a:r>
          <a:endParaRPr lang="en-US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04251" y="746019"/>
        <a:ext cx="5313417" cy="1222650"/>
      </dsp:txXfrm>
    </dsp:sp>
    <dsp:sp modelId="{CCB8139E-CA19-491D-9FCD-6BF28923C725}">
      <dsp:nvSpPr>
        <dsp:cNvPr id="0" name=""/>
        <dsp:cNvSpPr/>
      </dsp:nvSpPr>
      <dsp:spPr>
        <a:xfrm>
          <a:off x="3819" y="2216563"/>
          <a:ext cx="1953462" cy="257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92456" bIns="3302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b="1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Непорески приходи</a:t>
          </a:r>
          <a:endParaRPr lang="en-US" sz="13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19" y="2216563"/>
        <a:ext cx="1953462" cy="257400"/>
      </dsp:txXfrm>
    </dsp:sp>
    <dsp:sp modelId="{14D1633C-A097-4A5A-8269-B04E98857E56}">
      <dsp:nvSpPr>
        <dsp:cNvPr id="0" name=""/>
        <dsp:cNvSpPr/>
      </dsp:nvSpPr>
      <dsp:spPr>
        <a:xfrm>
          <a:off x="1957281" y="2015469"/>
          <a:ext cx="390692" cy="659587"/>
        </a:xfrm>
        <a:prstGeom prst="leftBrace">
          <a:avLst>
            <a:gd name="adj1" fmla="val 35000"/>
            <a:gd name="adj2" fmla="val 50000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504251" y="2015469"/>
          <a:ext cx="5313417" cy="659587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9525" cap="flat" cmpd="sng" algn="ctr">
          <a:solidFill>
            <a:schemeClr val="accent2">
              <a:shade val="60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altLang="en-U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04251" y="2015469"/>
        <a:ext cx="5313417" cy="659587"/>
      </dsp:txXfrm>
    </dsp:sp>
    <dsp:sp modelId="{9312B733-3AEB-49F6-8245-08553BA2949B}">
      <dsp:nvSpPr>
        <dsp:cNvPr id="0" name=""/>
        <dsp:cNvSpPr/>
      </dsp:nvSpPr>
      <dsp:spPr>
        <a:xfrm>
          <a:off x="3819" y="2721857"/>
          <a:ext cx="1953462" cy="579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92456" bIns="3302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b="1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Примања од продаје нефинансијске имовине</a:t>
          </a:r>
          <a:endParaRPr lang="en-US" sz="13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19" y="2721857"/>
        <a:ext cx="1953462" cy="579150"/>
      </dsp:txXfrm>
    </dsp:sp>
    <dsp:sp modelId="{435AB433-2559-485A-A03D-C32F36288071}">
      <dsp:nvSpPr>
        <dsp:cNvPr id="0" name=""/>
        <dsp:cNvSpPr/>
      </dsp:nvSpPr>
      <dsp:spPr>
        <a:xfrm>
          <a:off x="1957281" y="2721857"/>
          <a:ext cx="390692" cy="579150"/>
        </a:xfrm>
        <a:prstGeom prst="leftBrace">
          <a:avLst>
            <a:gd name="adj1" fmla="val 35000"/>
            <a:gd name="adj2" fmla="val 50000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504251" y="2721857"/>
          <a:ext cx="5313417" cy="579150"/>
        </a:xfrm>
        <a:prstGeom prst="rect">
          <a:avLst/>
        </a:prstGeom>
        <a:solidFill>
          <a:schemeClr val="bg2">
            <a:lumMod val="60000"/>
            <a:lumOff val="40000"/>
          </a:schemeClr>
        </a:solidFill>
        <a:ln w="9525" cap="flat" cmpd="sng" algn="ctr">
          <a:solidFill>
            <a:schemeClr val="accent4">
              <a:shade val="60000"/>
            </a:schemeClr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Ова примања се остварују продајом непокретности и покретних ствари у власништву града.</a:t>
          </a:r>
          <a:endParaRPr lang="en-US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04251" y="2721857"/>
        <a:ext cx="5313417" cy="579150"/>
      </dsp:txXfrm>
    </dsp:sp>
    <dsp:sp modelId="{EFAACCF6-3A6A-4536-89B0-F0A7C44F6BE1}">
      <dsp:nvSpPr>
        <dsp:cNvPr id="0" name=""/>
        <dsp:cNvSpPr/>
      </dsp:nvSpPr>
      <dsp:spPr>
        <a:xfrm>
          <a:off x="3819" y="3574037"/>
          <a:ext cx="1953462" cy="579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92456" bIns="3302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b="1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Примања од задуживања и  продаје финансијске имовине</a:t>
          </a:r>
          <a:endParaRPr lang="en-US" sz="13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19" y="3574037"/>
        <a:ext cx="1953462" cy="579150"/>
      </dsp:txXfrm>
    </dsp:sp>
    <dsp:sp modelId="{6497CA82-45EE-4BD1-AEB4-CC3961FBFB74}">
      <dsp:nvSpPr>
        <dsp:cNvPr id="0" name=""/>
        <dsp:cNvSpPr/>
      </dsp:nvSpPr>
      <dsp:spPr>
        <a:xfrm>
          <a:off x="1957281" y="3347807"/>
          <a:ext cx="390692" cy="1031610"/>
        </a:xfrm>
        <a:prstGeom prst="leftBrace">
          <a:avLst>
            <a:gd name="adj1" fmla="val 35000"/>
            <a:gd name="adj2" fmla="val 50000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504251" y="3347807"/>
          <a:ext cx="5313417" cy="1031610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sz="1400" b="0" i="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Примања од задуживања представљају приливе по основу примања од задуживања код пословних банака у земљи у корист нивоа градова. Примања од продаје финансијске имовине  представљају приливе по основу продаје домаћих акција и осталог капитала у корист нивоа градова</a:t>
          </a:r>
          <a:endParaRPr lang="en-US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04251" y="3347807"/>
        <a:ext cx="5313417" cy="1031610"/>
      </dsp:txXfrm>
    </dsp:sp>
    <dsp:sp modelId="{939B76D1-BB33-4E50-9ECD-839FB5787B95}">
      <dsp:nvSpPr>
        <dsp:cNvPr id="0" name=""/>
        <dsp:cNvSpPr/>
      </dsp:nvSpPr>
      <dsp:spPr>
        <a:xfrm>
          <a:off x="3819" y="4464677"/>
          <a:ext cx="1953462" cy="410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33020" rIns="92456" bIns="33020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300" b="1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Пренета средства из ранијих година</a:t>
          </a:r>
          <a:endParaRPr lang="en-US" sz="13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19" y="4464677"/>
        <a:ext cx="1953462" cy="410231"/>
      </dsp:txXfrm>
    </dsp:sp>
    <dsp:sp modelId="{7845F59F-6101-48DE-ABCC-EC5351843F5B}">
      <dsp:nvSpPr>
        <dsp:cNvPr id="0" name=""/>
        <dsp:cNvSpPr/>
      </dsp:nvSpPr>
      <dsp:spPr>
        <a:xfrm>
          <a:off x="1957281" y="4426218"/>
          <a:ext cx="390692" cy="487149"/>
        </a:xfrm>
        <a:prstGeom prst="leftBrace">
          <a:avLst>
            <a:gd name="adj1" fmla="val 35000"/>
            <a:gd name="adj2" fmla="val 50000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504251" y="4426218"/>
          <a:ext cx="5313417" cy="487149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x-none" altLang="en-U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Представљају вишак прихода буџета града који нису потрошени у претходној  буџетској години</a:t>
          </a:r>
          <a:endParaRPr lang="en-US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04251" y="4426218"/>
        <a:ext cx="5313417" cy="48714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2724176" y="1521421"/>
          <a:ext cx="3009845" cy="2275112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9525" cap="flat" cmpd="sng" algn="ctr">
          <a:solidFill>
            <a:schemeClr val="tx2">
              <a:lumMod val="5000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22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Укупни буџетски приходи и примања  </a:t>
          </a:r>
          <a:r>
            <a:rPr lang="sr-Latn-RS" sz="22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4</a:t>
          </a:r>
          <a:r>
            <a:rPr lang="sr-Cyrl-CS" sz="22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sz="22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028</a:t>
          </a:r>
          <a:r>
            <a:rPr lang="sr-Cyrl-CS" sz="22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sz="22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111</a:t>
          </a:r>
          <a:r>
            <a:rPr lang="sr-Cyrl-CS" sz="22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sz="22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657</a:t>
          </a:r>
          <a:r>
            <a:rPr lang="x-none" sz="22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динара</a:t>
          </a:r>
          <a:endParaRPr lang="en-US" sz="22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164958" y="1854603"/>
        <a:ext cx="2128281" cy="1608748"/>
      </dsp:txXfrm>
    </dsp:sp>
    <dsp:sp modelId="{63432802-399F-407F-AC10-7219543A0326}">
      <dsp:nvSpPr>
        <dsp:cNvPr id="0" name=""/>
        <dsp:cNvSpPr/>
      </dsp:nvSpPr>
      <dsp:spPr>
        <a:xfrm>
          <a:off x="3124200" y="355941"/>
          <a:ext cx="1992307" cy="1047531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Приходи од  пореза  </a:t>
          </a:r>
          <a:endParaRPr lang="sr-Cyrl-CS" sz="16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3</a:t>
          </a:r>
          <a:r>
            <a:rPr lang="sr-Latn-R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072</a:t>
          </a:r>
          <a:r>
            <a:rPr lang="sr-Latn-R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056</a:t>
          </a:r>
          <a:r>
            <a:rPr lang="sr-Latn-R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400 </a:t>
          </a:r>
          <a:r>
            <a:rPr lang="x-none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динара</a:t>
          </a:r>
          <a:endParaRPr lang="en-US" sz="16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15967" y="509348"/>
        <a:ext cx="1408773" cy="740717"/>
      </dsp:txXfrm>
    </dsp:sp>
    <dsp:sp modelId="{449BFEB2-6844-4A2C-8DC2-780280CBA079}">
      <dsp:nvSpPr>
        <dsp:cNvPr id="0" name=""/>
        <dsp:cNvSpPr/>
      </dsp:nvSpPr>
      <dsp:spPr>
        <a:xfrm>
          <a:off x="6095999" y="2032345"/>
          <a:ext cx="1817691" cy="106682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solidFill>
            <a:schemeClr val="tx2">
              <a:lumMod val="50000"/>
            </a:schemeClr>
          </a:solidFill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C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Донације и т</a:t>
          </a:r>
          <a:r>
            <a:rPr lang="x-none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рансфери </a:t>
          </a:r>
          <a:r>
            <a:rPr lang="sr-Latn-R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34</a:t>
          </a:r>
          <a:r>
            <a:rPr lang="sr-Cyrl-R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8</a:t>
          </a:r>
          <a:r>
            <a:rPr lang="en-U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210</a:t>
          </a:r>
          <a:r>
            <a:rPr lang="en-U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r-Cyrl-R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732 </a:t>
          </a:r>
          <a:r>
            <a:rPr lang="x-none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динара</a:t>
          </a:r>
          <a:endParaRPr lang="en-US" sz="16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362194" y="2188578"/>
        <a:ext cx="1285301" cy="754358"/>
      </dsp:txXfrm>
    </dsp:sp>
    <dsp:sp modelId="{9DDE88A7-5745-4E4F-A7A8-F71A4DA0D5F2}">
      <dsp:nvSpPr>
        <dsp:cNvPr id="0" name=""/>
        <dsp:cNvSpPr/>
      </dsp:nvSpPr>
      <dsp:spPr>
        <a:xfrm>
          <a:off x="5181605" y="3784946"/>
          <a:ext cx="1992307" cy="1160430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solidFill>
            <a:schemeClr val="tx2">
              <a:lumMod val="50000"/>
            </a:schemeClr>
          </a:solidFill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Други приходи  </a:t>
          </a:r>
          <a:r>
            <a:rPr lang="sr-Cyrl-R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499.930.096</a:t>
          </a:r>
          <a:r>
            <a:rPr lang="sr-Latn-R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x-none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динара</a:t>
          </a:r>
          <a:endParaRPr lang="en-US" sz="16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473372" y="3954887"/>
        <a:ext cx="1408773" cy="820548"/>
      </dsp:txXfrm>
    </dsp:sp>
    <dsp:sp modelId="{72DE4213-15E1-4436-8045-C055E8A54EDE}">
      <dsp:nvSpPr>
        <dsp:cNvPr id="0" name=""/>
        <dsp:cNvSpPr/>
      </dsp:nvSpPr>
      <dsp:spPr>
        <a:xfrm>
          <a:off x="1523998" y="3696395"/>
          <a:ext cx="1990832" cy="1375303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solidFill>
            <a:schemeClr val="tx2">
              <a:lumMod val="50000"/>
            </a:schemeClr>
          </a:solidFill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Примања од продаје нефинансијске имовине  </a:t>
          </a:r>
          <a:r>
            <a:rPr lang="sr-Cyrl-R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550.000</a:t>
          </a:r>
          <a:endParaRPr lang="en-US" sz="16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815549" y="3897803"/>
        <a:ext cx="1407730" cy="972487"/>
      </dsp:txXfrm>
    </dsp:sp>
    <dsp:sp modelId="{FC69A2CE-A671-47B5-8CD8-544465E52E9C}">
      <dsp:nvSpPr>
        <dsp:cNvPr id="0" name=""/>
        <dsp:cNvSpPr/>
      </dsp:nvSpPr>
      <dsp:spPr>
        <a:xfrm>
          <a:off x="533404" y="2032344"/>
          <a:ext cx="1992307" cy="1168091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solidFill>
            <a:schemeClr val="accent1">
              <a:lumMod val="50000"/>
            </a:schemeClr>
          </a:solidFill>
        </a:ln>
        <a:effectLst>
          <a:outerShdw blurRad="63500" dist="25400" dir="5400000" algn="ctr" rotWithShape="0">
            <a:srgbClr val="000000">
              <a:alpha val="69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1200000"/>
          </a:lightRig>
        </a:scene3d>
        <a:sp3d prstMaterial="plastic">
          <a:bevelT w="254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x-none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Пренета средства из ранијих година </a:t>
          </a:r>
          <a:r>
            <a:rPr lang="sr-Cyrl-RS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107.364.429 </a:t>
          </a:r>
          <a:r>
            <a:rPr lang="x-none" sz="16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динара</a:t>
          </a:r>
          <a:endParaRPr lang="en-US" sz="16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25171" y="2203407"/>
        <a:ext cx="1408773" cy="8259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8"/>
            <a:ext cx="3037840" cy="464820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9" tIns="45719" rIns="91439" bIns="457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2"/>
            <a:ext cx="5608320" cy="4183380"/>
          </a:xfrm>
          <a:prstGeom prst="rect">
            <a:avLst/>
          </a:prstGeom>
        </p:spPr>
        <p:txBody>
          <a:bodyPr vert="horz" lIns="91439" tIns="45719" rIns="91439" bIns="4571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4820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888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579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553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618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599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9871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40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40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277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991315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876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586158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657570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835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744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6337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38142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334585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24242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23156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2066164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744980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387765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50393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9540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588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014535"/>
      </p:ext>
    </p:extLst>
  </p:cSld>
  <p:clrMapOvr>
    <a:masterClrMapping/>
  </p:clrMapOvr>
  <p:hf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2516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411305"/>
      </p:ext>
    </p:extLst>
  </p:cSld>
  <p:clrMapOvr>
    <a:masterClrMapping/>
  </p:clrMapOvr>
  <p:hf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77A51-6661-464F-AF3F-5F9E5897B61D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22779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16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20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19" Type="http://schemas.openxmlformats.org/officeDocument/2006/relationships/slideLayout" Target="../slideLayouts/slideLayout3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73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2" cstate="email">
            <a:alphaModFix amt="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17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6" r:id="rId1"/>
    <p:sldLayoutId id="2147484357" r:id="rId2"/>
    <p:sldLayoutId id="2147484358" r:id="rId3"/>
    <p:sldLayoutId id="2147484359" r:id="rId4"/>
    <p:sldLayoutId id="2147484360" r:id="rId5"/>
    <p:sldLayoutId id="2147484361" r:id="rId6"/>
    <p:sldLayoutId id="2147484362" r:id="rId7"/>
    <p:sldLayoutId id="2147484363" r:id="rId8"/>
    <p:sldLayoutId id="2147484364" r:id="rId9"/>
    <p:sldLayoutId id="2147484365" r:id="rId10"/>
    <p:sldLayoutId id="2147484366" r:id="rId11"/>
    <p:sldLayoutId id="2147484367" r:id="rId12"/>
    <p:sldLayoutId id="2147484368" r:id="rId13"/>
    <p:sldLayoutId id="2147484369" r:id="rId14"/>
    <p:sldLayoutId id="2147484370" r:id="rId15"/>
    <p:sldLayoutId id="2147484371" r:id="rId16"/>
    <p:sldLayoutId id="2147484372" r:id="rId17"/>
    <p:sldLayoutId id="2147484373" r:id="rId18"/>
    <p:sldLayoutId id="2147484374" r:id="rId19"/>
    <p:sldLayoutId id="2147484375" r:id="rId20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0.xml"/><Relationship Id="rId1" Type="http://schemas.openxmlformats.org/officeDocument/2006/relationships/tags" Target="../tags/tag1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3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hyperlink" Target="http://openclipart.org/detail/171507/money-pot-by-gnokii-17150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5243" y="5867400"/>
            <a:ext cx="628813" cy="76768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9AFF17-F00C-424C-8C0C-8D1DBA89624C}"/>
              </a:ext>
            </a:extLst>
          </p:cNvPr>
          <p:cNvSpPr txBox="1"/>
          <p:nvPr/>
        </p:nvSpPr>
        <p:spPr>
          <a:xfrm>
            <a:off x="609600" y="3276600"/>
            <a:ext cx="53434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ГРАЂАНСКИ ВОДИЧ КРОЗ БУЏЕТ</a:t>
            </a:r>
          </a:p>
          <a:p>
            <a:pPr algn="ctr"/>
            <a:r>
              <a:rPr lang="sr-Cyrl-R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202</a:t>
            </a:r>
            <a:r>
              <a:rPr lang="sr-Latn-R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sr-Cyrl-R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.ГОДИНУ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5FDE5C7-D107-4279-8714-DD6D28F001A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34405" y="222913"/>
            <a:ext cx="1502581" cy="183566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3BAD0A3-39DD-4D1B-BD65-7CD2B1D16D31}"/>
              </a:ext>
            </a:extLst>
          </p:cNvPr>
          <p:cNvSpPr txBox="1"/>
          <p:nvPr/>
        </p:nvSpPr>
        <p:spPr>
          <a:xfrm>
            <a:off x="3124200" y="19812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Град Јагодина</a:t>
            </a:r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extLst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8791200"/>
              </p:ext>
            </p:extLst>
          </p:nvPr>
        </p:nvGraphicFramePr>
        <p:xfrm>
          <a:off x="152400" y="952500"/>
          <a:ext cx="7821488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152400"/>
            <a:ext cx="7696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Шта су приходи и примања буџета?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873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830737616"/>
              </p:ext>
            </p:extLst>
          </p:nvPr>
        </p:nvGraphicFramePr>
        <p:xfrm>
          <a:off x="381000" y="1396663"/>
          <a:ext cx="8229600" cy="5232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9600" y="381000"/>
            <a:ext cx="800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Структура планираних прихода и примања за 20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Cyrl-R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годину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78D249-127B-455E-A23A-CF5A13A6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6871" y="348927"/>
            <a:ext cx="800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Структура планираних прихода и примања за 20</a:t>
            </a:r>
            <a:r>
              <a:rPr lang="sr-Latn-R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Cyrl-R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годину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06B224D-05AC-F47B-8661-C8CC213695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790800"/>
              </p:ext>
            </p:extLst>
          </p:nvPr>
        </p:nvGraphicFramePr>
        <p:xfrm>
          <a:off x="228600" y="1364590"/>
          <a:ext cx="8534400" cy="4518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6164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FCF31A-C414-495D-B6FB-67BE073A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0" y="1828800"/>
            <a:ext cx="9144000" cy="11303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sr-Cyrl-CS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Укупни приходи и примања нашег града у 20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sr-Cyrl-RS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 години су се </a:t>
            </a:r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СМАЊИЛИ</a:t>
            </a:r>
            <a:r>
              <a:rPr lang="x-none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у односу на последњу измену Одлуке о буџету за 20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. годину за</a:t>
            </a:r>
            <a:r>
              <a:rPr lang="x-none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26</a:t>
            </a:r>
            <a:r>
              <a:rPr lang="sr-Cyrl-CS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403</a:t>
            </a:r>
            <a:r>
              <a:rPr lang="sr-Cyrl-CS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643</a:t>
            </a:r>
            <a:r>
              <a:rPr lang="x-none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динара, односно за</a:t>
            </a:r>
            <a:r>
              <a:rPr lang="x-none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b="1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Cyrl-CS" b="1" dirty="0">
                <a:latin typeface="Times New Roman" pitchFamily="18" charset="0"/>
                <a:cs typeface="Times New Roman" pitchFamily="18" charset="0"/>
              </a:rPr>
              <a:t>.32</a:t>
            </a:r>
            <a:r>
              <a:rPr lang="x-none" b="1" dirty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x-none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600" y="3159688"/>
            <a:ext cx="7947599" cy="269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Пренета средства из ранијих година </a:t>
            </a:r>
            <a:r>
              <a:rPr lang="sr-Cyrl-RS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повећана су за 9.702.959 динара.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Приходи од пореза </a:t>
            </a:r>
            <a:r>
              <a:rPr lang="ru-RU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су повећани за 4.279.000 динара.</a:t>
            </a:r>
          </a:p>
          <a:p>
            <a:pPr marL="0" indent="0"/>
            <a:endParaRPr lang="sr-Cyrl-RS" sz="2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/>
            <a:endParaRPr lang="en-US" sz="2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Донације и трансфери</a:t>
            </a:r>
            <a:r>
              <a:rPr lang="x-none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су </a:t>
            </a:r>
            <a:r>
              <a:rPr lang="sr-Cyrl-RS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смањени</a:t>
            </a:r>
            <a:r>
              <a:rPr lang="x-none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sr-Cyrl-CS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75.575.371</a:t>
            </a:r>
            <a:r>
              <a:rPr lang="x-none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динара</a:t>
            </a:r>
            <a:endParaRPr lang="sr-Cyrl-RS" sz="2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sr-Cyrl-RS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Други приходи </a:t>
            </a:r>
            <a:r>
              <a:rPr lang="sr-Cyrl-RS" sz="20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су смањени за 126.685.529 динара</a:t>
            </a:r>
            <a:endParaRPr lang="en-US" sz="2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8" name="AutoShape 7">
            <a:extLst>
              <a:ext uri="{FF2B5EF4-FFF2-40B4-BE49-F238E27FC236}">
                <a16:creationId xmlns:a16="http://schemas.microsoft.com/office/drawing/2014/main" id="{D6A40074-96B9-4BD4-A23E-DED00FC0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825" y="4811210"/>
            <a:ext cx="485775" cy="705915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x-none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9" name="AutoShape 8">
            <a:extLst>
              <a:ext uri="{FF2B5EF4-FFF2-40B4-BE49-F238E27FC236}">
                <a16:creationId xmlns:a16="http://schemas.microsoft.com/office/drawing/2014/main" id="{44DB8CA7-8A08-41B6-B877-2859B67A2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1" y="3332685"/>
            <a:ext cx="485775" cy="705915"/>
          </a:xfrm>
          <a:prstGeom prst="upArrow">
            <a:avLst>
              <a:gd name="adj1" fmla="val 50000"/>
              <a:gd name="adj2" fmla="val 4191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x-none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685800"/>
            <a:ext cx="8077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Шта се променило у односу на 20</a:t>
            </a:r>
            <a:r>
              <a:rPr lang="sr-Latn-RS" sz="3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Cyrl-RS" sz="3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Cyrl-CS" sz="3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 годину?</a:t>
            </a:r>
            <a:endParaRPr lang="en-US" sz="3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987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968107"/>
            <a:ext cx="9144000" cy="4921786"/>
          </a:xfrm>
        </p:spPr>
        <p:txBody>
          <a:bodyPr>
            <a:normAutofit fontScale="85000" lnSpcReduction="20000"/>
          </a:bodyPr>
          <a:lstStyle/>
          <a:p>
            <a:pPr marL="137160" indent="0" algn="just">
              <a:buNone/>
            </a:pPr>
            <a:r>
              <a:rPr lang="x-none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Буџет мора бити у равнотежи, што значи да расходи морају одговарати приходима. Укупни планирани расходи и издаци у 20</a:t>
            </a:r>
            <a:r>
              <a:rPr lang="sr-Cyrl-R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26</a:t>
            </a:r>
            <a:r>
              <a:rPr lang="x-none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години из буџета износе: </a:t>
            </a:r>
          </a:p>
          <a:p>
            <a:endParaRPr lang="x-none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x-none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x-none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7160" indent="0" algn="just">
              <a:buNone/>
            </a:pP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x-none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РАСХОДИ </a:t>
            </a:r>
            <a:r>
              <a:rPr lang="x-none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представљају све трошкове града за плате буџетских корисника, набавку роба и услуга, субвенције, дотације и трансфере, социјалну помоћ и остале трошкове које град/општина обезбеђује без директне и непосредне накнаде. </a:t>
            </a:r>
            <a:endParaRPr lang="vi-VN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x-none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ИЗДАЦИ</a:t>
            </a:r>
            <a:r>
              <a:rPr lang="x-none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представљају трошкове изградње или инвестиционог одржавања већ постојећих објеката, набавку земљишта, машина и опрeме неопходне за рад буџетских корисника.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x-none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РАСХОДИ И ИЗДАЦИ </a:t>
            </a:r>
            <a:r>
              <a:rPr lang="x-none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морају се исказивати на законом прописан начин, односно морају се исказивати: по </a:t>
            </a:r>
            <a:r>
              <a:rPr lang="x-none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програмима</a:t>
            </a:r>
            <a:r>
              <a:rPr lang="x-none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који показују колико се троши за извршавање основних надлежности и стратешких циљева града; по </a:t>
            </a:r>
            <a:r>
              <a:rPr lang="x-none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основној намени </a:t>
            </a:r>
            <a:r>
              <a:rPr lang="x-none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која показује за коју врсту трошка се средства издвајају; по </a:t>
            </a:r>
            <a:r>
              <a:rPr lang="x-none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функцији</a:t>
            </a:r>
            <a:r>
              <a:rPr lang="x-none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која показује функционалну намену за одређену област и по </a:t>
            </a:r>
            <a:r>
              <a:rPr lang="x-none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корисницима буџета </a:t>
            </a:r>
            <a:r>
              <a:rPr lang="x-none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што показује организацију рада града.</a:t>
            </a:r>
          </a:p>
          <a:p>
            <a:pPr marL="137160" indent="0" algn="just">
              <a:buNone/>
            </a:pP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971800" y="1676400"/>
            <a:ext cx="3384376" cy="9361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>
                <a:latin typeface="Times New Roman" pitchFamily="18" charset="0"/>
                <a:cs typeface="Times New Roman" pitchFamily="18" charset="0"/>
              </a:rPr>
              <a:t>4.028.111.657 </a:t>
            </a:r>
            <a:r>
              <a:rPr lang="x-none" b="1" dirty="0">
                <a:latin typeface="Times New Roman" pitchFamily="18" charset="0"/>
                <a:cs typeface="Times New Roman" pitchFamily="18" charset="0"/>
              </a:rPr>
              <a:t>динара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289885"/>
            <a:ext cx="7391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На шта се односе јавна средства?</a:t>
            </a:r>
            <a:endParaRPr lang="en-US" sz="3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33400" y="457200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z="3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Шта су расходи и издаци буџета?</a:t>
            </a:r>
            <a:endParaRPr lang="en-US" sz="3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Left Brace 7"/>
          <p:cNvSpPr/>
          <p:nvPr/>
        </p:nvSpPr>
        <p:spPr>
          <a:xfrm>
            <a:off x="1524000" y="1371600"/>
            <a:ext cx="411078" cy="501187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2133600" y="1295400"/>
            <a:ext cx="5590663" cy="501187"/>
            <a:chOff x="2630900" y="65722"/>
            <a:chExt cx="5590663" cy="501187"/>
          </a:xfrm>
        </p:grpSpPr>
        <p:sp>
          <p:nvSpPr>
            <p:cNvPr id="10" name="Rectangle 9"/>
            <p:cNvSpPr/>
            <p:nvPr/>
          </p:nvSpPr>
          <p:spPr>
            <a:xfrm>
              <a:off x="2630900" y="65722"/>
              <a:ext cx="5590663" cy="501187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630900" y="65722"/>
              <a:ext cx="5590663" cy="501187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x-none" sz="14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Расходи за запослене </a:t>
              </a:r>
              <a:r>
                <a:rPr lang="x-none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представљају све трошкове за запослене, како у управи тако и код буџетских корисника</a:t>
              </a:r>
              <a:endParaRPr lang="en-US" sz="1400" kern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28600" y="1371600"/>
            <a:ext cx="1295400" cy="381000"/>
            <a:chOff x="0" y="65722"/>
            <a:chExt cx="2131590" cy="1002374"/>
          </a:xfrm>
        </p:grpSpPr>
        <p:sp>
          <p:nvSpPr>
            <p:cNvPr id="13" name="Rectangle 12"/>
            <p:cNvSpPr/>
            <p:nvPr/>
          </p:nvSpPr>
          <p:spPr>
            <a:xfrm>
              <a:off x="0" y="65722"/>
              <a:ext cx="2055390" cy="50118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6200" y="566909"/>
              <a:ext cx="2055390" cy="501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Расходи за запослене</a:t>
              </a:r>
              <a:endParaRPr lang="en-US" sz="15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3" name="Rectangle 22"/>
          <p:cNvSpPr/>
          <p:nvPr/>
        </p:nvSpPr>
        <p:spPr>
          <a:xfrm>
            <a:off x="645700" y="1964606"/>
            <a:ext cx="2055390" cy="92794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Left Brace 18"/>
          <p:cNvSpPr/>
          <p:nvPr/>
        </p:nvSpPr>
        <p:spPr>
          <a:xfrm>
            <a:off x="1524000" y="1905000"/>
            <a:ext cx="411078" cy="704794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2133600" y="1828800"/>
            <a:ext cx="5590663" cy="704794"/>
            <a:chOff x="2630900" y="620910"/>
            <a:chExt cx="5590663" cy="704794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21" name="Rectangle 20"/>
            <p:cNvSpPr/>
            <p:nvPr/>
          </p:nvSpPr>
          <p:spPr>
            <a:xfrm>
              <a:off x="2630900" y="620910"/>
              <a:ext cx="5590663" cy="704794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630900" y="620910"/>
              <a:ext cx="5590663" cy="70479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114300" lvl="1" indent="-11430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x-none" sz="14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Коришћење роба и услуга </a:t>
              </a:r>
              <a:r>
                <a:rPr lang="x-none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    </a:r>
              <a:endParaRPr lang="en-US" sz="1400" kern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-228600" y="1676400"/>
            <a:ext cx="2055390" cy="724270"/>
            <a:chOff x="0" y="1842171"/>
            <a:chExt cx="2055390" cy="828121"/>
          </a:xfrm>
        </p:grpSpPr>
        <p:sp>
          <p:nvSpPr>
            <p:cNvPr id="26" name="Rectangle 25"/>
            <p:cNvSpPr/>
            <p:nvPr/>
          </p:nvSpPr>
          <p:spPr>
            <a:xfrm>
              <a:off x="0" y="1842171"/>
              <a:ext cx="2055390" cy="50118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28600" y="2169105"/>
              <a:ext cx="1676400" cy="501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Коришћење роба </a:t>
              </a:r>
              <a:r>
                <a:rPr lang="x-none" sz="1500" b="1" kern="1200">
                  <a:latin typeface="Times New Roman" pitchFamily="18" charset="0"/>
                  <a:cs typeface="Times New Roman" pitchFamily="18" charset="0"/>
                </a:rPr>
                <a:t>и услуга </a:t>
              </a:r>
              <a:endParaRPr lang="en-US" sz="15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8" name="Left Brace 27"/>
          <p:cNvSpPr/>
          <p:nvPr/>
        </p:nvSpPr>
        <p:spPr>
          <a:xfrm>
            <a:off x="1524000" y="2590800"/>
            <a:ext cx="411078" cy="892740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grpSp>
        <p:nvGrpSpPr>
          <p:cNvPr id="29" name="Group 28"/>
          <p:cNvGrpSpPr/>
          <p:nvPr/>
        </p:nvGrpSpPr>
        <p:grpSpPr>
          <a:xfrm>
            <a:off x="2133600" y="2590800"/>
            <a:ext cx="5590663" cy="892740"/>
            <a:chOff x="2630900" y="1379705"/>
            <a:chExt cx="5590663" cy="892740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30" name="Rectangle 29"/>
            <p:cNvSpPr/>
            <p:nvPr/>
          </p:nvSpPr>
          <p:spPr>
            <a:xfrm>
              <a:off x="2630900" y="1379705"/>
              <a:ext cx="5590663" cy="89274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630900" y="1379705"/>
              <a:ext cx="5590663" cy="8927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114300" lvl="1" indent="-11430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x-none" sz="14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itchFamily="18" charset="0"/>
                </a:rPr>
                <a:t>Дотације и трансфери </a:t>
              </a:r>
              <a:r>
                <a:rPr lang="x-none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су трошкови које локална самоуправа </a:t>
              </a:r>
              <a:r>
                <a:rPr lang="ru-RU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има за исплату институцијама које су у примарној надлежности централног/покрајинског нивоа</a:t>
              </a:r>
              <a:r>
                <a:rPr lang="x-none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као што су школе, центар за социјални рад, дом здравља.</a:t>
              </a:r>
              <a:r>
                <a:rPr lang="en-US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0" y="2667001"/>
            <a:ext cx="1600200" cy="381000"/>
            <a:chOff x="0" y="1575481"/>
            <a:chExt cx="2055390" cy="1186987"/>
          </a:xfrm>
        </p:grpSpPr>
        <p:sp>
          <p:nvSpPr>
            <p:cNvPr id="33" name="Rectangle 32"/>
            <p:cNvSpPr/>
            <p:nvPr/>
          </p:nvSpPr>
          <p:spPr>
            <a:xfrm>
              <a:off x="0" y="1575481"/>
              <a:ext cx="2055390" cy="50118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0" y="2261281"/>
              <a:ext cx="2055390" cy="501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Дотације и трансфери</a:t>
              </a:r>
              <a:endParaRPr lang="en-US" sz="15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5" name="Left Brace 34"/>
          <p:cNvSpPr/>
          <p:nvPr/>
        </p:nvSpPr>
        <p:spPr>
          <a:xfrm>
            <a:off x="1524000" y="3505200"/>
            <a:ext cx="411078" cy="501187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2133600" y="3505200"/>
            <a:ext cx="5590663" cy="501187"/>
            <a:chOff x="2630900" y="2326445"/>
            <a:chExt cx="5590663" cy="501187"/>
          </a:xfrm>
        </p:grpSpPr>
        <p:sp>
          <p:nvSpPr>
            <p:cNvPr id="53" name="Rectangle 52"/>
            <p:cNvSpPr/>
            <p:nvPr/>
          </p:nvSpPr>
          <p:spPr>
            <a:xfrm>
              <a:off x="2630900" y="2326445"/>
              <a:ext cx="5590663" cy="501187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630900" y="2326445"/>
              <a:ext cx="5590663" cy="501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114300" lvl="1" indent="-11430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x-none" sz="14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Остали расходи </a:t>
              </a:r>
              <a:r>
                <a:rPr lang="x-none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обухватају дотације невладиним организацијама, порезе, таксе, новчане казне.</a:t>
              </a:r>
              <a:endParaRPr lang="en-US" sz="1400" kern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Left Brace 36"/>
          <p:cNvSpPr/>
          <p:nvPr/>
        </p:nvSpPr>
        <p:spPr>
          <a:xfrm>
            <a:off x="1524000" y="4038600"/>
            <a:ext cx="411479" cy="501187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2133600" y="4038600"/>
            <a:ext cx="5596128" cy="501187"/>
            <a:chOff x="2633471" y="2881633"/>
            <a:chExt cx="5596128" cy="501187"/>
          </a:xfrm>
        </p:grpSpPr>
        <p:sp>
          <p:nvSpPr>
            <p:cNvPr id="51" name="Rectangle 50"/>
            <p:cNvSpPr/>
            <p:nvPr/>
          </p:nvSpPr>
          <p:spPr>
            <a:xfrm>
              <a:off x="2633471" y="2881633"/>
              <a:ext cx="5596128" cy="501187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33471" y="2881633"/>
              <a:ext cx="5596128" cy="5011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114300" lvl="1" indent="-11430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4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Субвенције</a:t>
              </a:r>
              <a:r>
                <a:rPr lang="ru-RU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сe одобравају за функционисање међумесног превоза и  пољопривредним произвођачима. </a:t>
              </a:r>
              <a:endParaRPr lang="en-US" sz="1400" kern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9" name="Left Brace 38"/>
          <p:cNvSpPr/>
          <p:nvPr/>
        </p:nvSpPr>
        <p:spPr>
          <a:xfrm>
            <a:off x="1447800" y="4572000"/>
            <a:ext cx="411078" cy="501187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grpSp>
        <p:nvGrpSpPr>
          <p:cNvPr id="40" name="Group 39"/>
          <p:cNvGrpSpPr/>
          <p:nvPr/>
        </p:nvGrpSpPr>
        <p:grpSpPr>
          <a:xfrm>
            <a:off x="2133600" y="4572000"/>
            <a:ext cx="5590663" cy="501187"/>
            <a:chOff x="2630900" y="3436820"/>
            <a:chExt cx="5590663" cy="501187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49" name="Rectangle 48"/>
            <p:cNvSpPr/>
            <p:nvPr/>
          </p:nvSpPr>
          <p:spPr>
            <a:xfrm>
              <a:off x="2630900" y="3436820"/>
              <a:ext cx="5590663" cy="501187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630900" y="3436820"/>
              <a:ext cx="5590663" cy="50118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114300" lvl="1" indent="-11430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x-none" sz="14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Социјална заштита </a:t>
              </a:r>
              <a:r>
                <a:rPr lang="x-none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обухвата све трошкове исплате социјалне помоћи за различите категорије грађана.</a:t>
              </a:r>
              <a:endParaRPr lang="en-US" sz="1400" kern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1" name="Left Brace 40"/>
          <p:cNvSpPr/>
          <p:nvPr/>
        </p:nvSpPr>
        <p:spPr>
          <a:xfrm>
            <a:off x="1524000" y="5105400"/>
            <a:ext cx="411078" cy="742500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grpSp>
        <p:nvGrpSpPr>
          <p:cNvPr id="42" name="Group 41"/>
          <p:cNvGrpSpPr/>
          <p:nvPr/>
        </p:nvGrpSpPr>
        <p:grpSpPr>
          <a:xfrm>
            <a:off x="2133600" y="5105400"/>
            <a:ext cx="5590663" cy="742500"/>
            <a:chOff x="2630900" y="3992008"/>
            <a:chExt cx="5590663" cy="742500"/>
          </a:xfrm>
        </p:grpSpPr>
        <p:sp>
          <p:nvSpPr>
            <p:cNvPr id="47" name="Rectangle 46"/>
            <p:cNvSpPr/>
            <p:nvPr/>
          </p:nvSpPr>
          <p:spPr>
            <a:xfrm>
              <a:off x="2630900" y="3992008"/>
              <a:ext cx="5590663" cy="7425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630900" y="3992008"/>
              <a:ext cx="5590663" cy="7425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marL="114300" lvl="1" indent="-114300" algn="just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x-none" sz="15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Буџетска резерва </a:t>
              </a:r>
              <a:r>
                <a:rPr lang="x-none" sz="1500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представља новац који се користи за непланиране или недовољно планиране сврхе, као и у случају ванредних околности.</a:t>
              </a:r>
              <a:endParaRPr lang="en-US" sz="1500" kern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Left Brace 42"/>
          <p:cNvSpPr/>
          <p:nvPr/>
        </p:nvSpPr>
        <p:spPr>
          <a:xfrm>
            <a:off x="1524000" y="5867400"/>
            <a:ext cx="411078" cy="742500"/>
          </a:xfrm>
          <a:prstGeom prst="leftBrace">
            <a:avLst>
              <a:gd name="adj1" fmla="val 35000"/>
              <a:gd name="adj2" fmla="val 50000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2133600" y="5867400"/>
            <a:ext cx="5590663" cy="742500"/>
            <a:chOff x="2630900" y="4788508"/>
            <a:chExt cx="5590663" cy="742500"/>
          </a:xfrm>
        </p:grpSpPr>
        <p:sp>
          <p:nvSpPr>
            <p:cNvPr id="45" name="Rectangle 44"/>
            <p:cNvSpPr/>
            <p:nvPr/>
          </p:nvSpPr>
          <p:spPr>
            <a:xfrm>
              <a:off x="2630900" y="4788508"/>
              <a:ext cx="5590663" cy="7425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630900" y="4788508"/>
              <a:ext cx="5590663" cy="7425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marL="114300" lvl="1" indent="-114300" algn="just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x-none" sz="1500" b="1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Капитални издаци </a:t>
              </a:r>
              <a:r>
                <a:rPr lang="x-none" sz="1500" kern="1200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су трошкови за изградњу нових, или инвестиционо одржавање постојећих објеката, набавку опреме, машина земљишта и слично.</a:t>
              </a:r>
              <a:endParaRPr lang="en-US" sz="1500" kern="1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0" y="3505200"/>
            <a:ext cx="1600200" cy="381000"/>
            <a:chOff x="-533400" y="2428539"/>
            <a:chExt cx="2588790" cy="381000"/>
          </a:xfrm>
        </p:grpSpPr>
        <p:sp>
          <p:nvSpPr>
            <p:cNvPr id="56" name="Rectangle 55"/>
            <p:cNvSpPr/>
            <p:nvPr/>
          </p:nvSpPr>
          <p:spPr>
            <a:xfrm>
              <a:off x="0" y="2428539"/>
              <a:ext cx="2055390" cy="2970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-533400" y="2504739"/>
              <a:ext cx="2465514" cy="3048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Остали расходи</a:t>
              </a:r>
              <a:endParaRPr lang="en-US" sz="15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0" y="3962400"/>
            <a:ext cx="1524000" cy="457200"/>
            <a:chOff x="0" y="2983726"/>
            <a:chExt cx="2209799" cy="678000"/>
          </a:xfrm>
        </p:grpSpPr>
        <p:sp>
          <p:nvSpPr>
            <p:cNvPr id="59" name="Rectangle 58"/>
            <p:cNvSpPr/>
            <p:nvPr/>
          </p:nvSpPr>
          <p:spPr>
            <a:xfrm>
              <a:off x="0" y="2983726"/>
              <a:ext cx="2057399" cy="2970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152400" y="3364726"/>
              <a:ext cx="2057399" cy="297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Субвенције</a:t>
              </a:r>
              <a:endParaRPr lang="en-US" sz="15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0" y="4495800"/>
            <a:ext cx="1447800" cy="525600"/>
            <a:chOff x="0" y="3538914"/>
            <a:chExt cx="2131590" cy="525600"/>
          </a:xfrm>
        </p:grpSpPr>
        <p:sp>
          <p:nvSpPr>
            <p:cNvPr id="62" name="Rectangle 61"/>
            <p:cNvSpPr/>
            <p:nvPr/>
          </p:nvSpPr>
          <p:spPr>
            <a:xfrm>
              <a:off x="0" y="3538914"/>
              <a:ext cx="2055390" cy="2970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76200" y="3767514"/>
              <a:ext cx="2055390" cy="297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Социјална заштита</a:t>
              </a:r>
              <a:endParaRPr lang="en-US" sz="15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0" y="5105400"/>
            <a:ext cx="1371600" cy="525600"/>
            <a:chOff x="0" y="4214758"/>
            <a:chExt cx="2131590" cy="525600"/>
          </a:xfrm>
        </p:grpSpPr>
        <p:sp>
          <p:nvSpPr>
            <p:cNvPr id="65" name="Rectangle 64"/>
            <p:cNvSpPr/>
            <p:nvPr/>
          </p:nvSpPr>
          <p:spPr>
            <a:xfrm>
              <a:off x="0" y="4214758"/>
              <a:ext cx="2055390" cy="2970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76200" y="4443358"/>
              <a:ext cx="2055390" cy="297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Буџетска резерва</a:t>
              </a:r>
              <a:endParaRPr lang="en-US" sz="1500" b="1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0" y="5867400"/>
            <a:ext cx="1524000" cy="525600"/>
            <a:chOff x="0" y="5011258"/>
            <a:chExt cx="2207790" cy="525600"/>
          </a:xfrm>
        </p:grpSpPr>
        <p:sp>
          <p:nvSpPr>
            <p:cNvPr id="68" name="Rectangle 67"/>
            <p:cNvSpPr/>
            <p:nvPr/>
          </p:nvSpPr>
          <p:spPr>
            <a:xfrm>
              <a:off x="0" y="5011258"/>
              <a:ext cx="2055390" cy="2970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152400" y="5239858"/>
              <a:ext cx="2055390" cy="297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38100" rIns="106680" bIns="38100" numCol="1" spcCol="1270" anchor="ctr" anchorCtr="0">
              <a:noAutofit/>
            </a:bodyPr>
            <a:lstStyle/>
            <a:p>
              <a:pPr lvl="0" algn="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x-none" sz="1500" b="1" kern="1200" dirty="0">
                  <a:latin typeface="Times New Roman" pitchFamily="18" charset="0"/>
                  <a:cs typeface="Times New Roman" pitchFamily="18" charset="0"/>
                </a:rPr>
                <a:t>Капитални издаци</a:t>
              </a:r>
              <a:endParaRPr lang="en-US" sz="1500" b="1" kern="1200" dirty="0">
                <a:latin typeface="Times New Roman" panose="02020603050405020304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 rot="1283870">
            <a:off x="906432" y="2092840"/>
            <a:ext cx="2286000" cy="91440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gradFill>
              <a:gsLst>
                <a:gs pos="0">
                  <a:schemeClr val="bg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Капитални издаци 175.011.532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72361" y="3589114"/>
            <a:ext cx="2286000" cy="1090399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gradFill>
              <a:gsLst>
                <a:gs pos="0">
                  <a:schemeClr val="bg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Отплата главнице и камате 190.000.000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 rot="19870790">
            <a:off x="1679024" y="5349045"/>
            <a:ext cx="2286000" cy="91440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gradFill>
              <a:gsLst>
                <a:gs pos="0">
                  <a:schemeClr val="bg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Остали расходи 442.714.460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 rot="1660419">
            <a:off x="5102637" y="5272575"/>
            <a:ext cx="2286000" cy="91440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gradFill>
              <a:gsLst>
                <a:gs pos="0">
                  <a:schemeClr val="bg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>
            <a:glow rad="101600">
              <a:schemeClr val="bg2">
                <a:lumMod val="60000"/>
                <a:lumOff val="40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Социјална</a:t>
            </a:r>
            <a:r>
              <a:rPr lang="sr-Cyrl-CS" dirty="0">
                <a:solidFill>
                  <a:schemeClr val="tx1"/>
                </a:solidFill>
              </a:rPr>
              <a:t> </a:t>
            </a:r>
            <a:r>
              <a:rPr lang="sr-Cyrl-C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помоћ 265.250.000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957825" y="3650922"/>
            <a:ext cx="2286000" cy="91440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gradFill>
              <a:gsLst>
                <a:gs pos="0">
                  <a:schemeClr val="bg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>
            <a:glow rad="101600">
              <a:schemeClr val="bg2">
                <a:lumMod val="60000"/>
                <a:lumOff val="40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Расходи за запослене 1.312.749.017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390900" y="1519568"/>
            <a:ext cx="2286000" cy="91440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gradFill>
              <a:gsLst>
                <a:gs pos="0">
                  <a:schemeClr val="bg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Коришћење роба и услуга 1.149.372.014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 rot="20333148">
            <a:off x="5864517" y="2065665"/>
            <a:ext cx="2472616" cy="91440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gradFill>
              <a:gsLst>
                <a:gs pos="0">
                  <a:schemeClr val="bg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Субвенције, дотације и трансфери 470.017.233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276600" y="2714023"/>
            <a:ext cx="2362200" cy="2286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0">
            <a:solidFill>
              <a:schemeClr val="bg2">
                <a:lumMod val="40000"/>
                <a:lumOff val="60000"/>
              </a:schemeClr>
            </a:solidFill>
          </a:ln>
          <a:effectLst>
            <a:glow rad="254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Укупни расходи и издаци </a:t>
            </a:r>
            <a:r>
              <a:rPr lang="sr-Cyrl-C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4.028.111.657</a:t>
            </a: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90600" y="481087"/>
            <a:ext cx="784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планираних расхода и издатака за 2026. годину</a:t>
            </a:r>
            <a:endParaRPr lang="en-US" sz="3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C7E7A5A0-69F8-009C-A149-2C82FE5AC731}"/>
              </a:ext>
            </a:extLst>
          </p:cNvPr>
          <p:cNvSpPr/>
          <p:nvPr/>
        </p:nvSpPr>
        <p:spPr>
          <a:xfrm rot="1283870">
            <a:off x="928991" y="2059810"/>
            <a:ext cx="2286000" cy="91440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gradFill>
              <a:gsLst>
                <a:gs pos="0">
                  <a:schemeClr val="bg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>
            <a:glow rad="101600">
              <a:schemeClr val="bg2">
                <a:lumMod val="60000"/>
                <a:lumOff val="40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Капитални издаци 175.011.532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5">
            <a:extLst>
              <a:ext uri="{FF2B5EF4-FFF2-40B4-BE49-F238E27FC236}">
                <a16:creationId xmlns:a16="http://schemas.microsoft.com/office/drawing/2014/main" id="{414140CB-8C79-C687-D3D2-0BADB152CC8D}"/>
              </a:ext>
            </a:extLst>
          </p:cNvPr>
          <p:cNvSpPr/>
          <p:nvPr/>
        </p:nvSpPr>
        <p:spPr>
          <a:xfrm>
            <a:off x="694920" y="3556084"/>
            <a:ext cx="2286000" cy="1090399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gradFill>
              <a:gsLst>
                <a:gs pos="0">
                  <a:schemeClr val="bg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>
            <a:glow rad="101600">
              <a:schemeClr val="bg2">
                <a:lumMod val="60000"/>
                <a:lumOff val="40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Отплата главнице и камате 190.000.000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ounded Rectangle 6">
            <a:extLst>
              <a:ext uri="{FF2B5EF4-FFF2-40B4-BE49-F238E27FC236}">
                <a16:creationId xmlns:a16="http://schemas.microsoft.com/office/drawing/2014/main" id="{AA05C5B5-817D-3AC8-6713-5CA43B75A62E}"/>
              </a:ext>
            </a:extLst>
          </p:cNvPr>
          <p:cNvSpPr/>
          <p:nvPr/>
        </p:nvSpPr>
        <p:spPr>
          <a:xfrm rot="19870790">
            <a:off x="1701583" y="5316015"/>
            <a:ext cx="2286000" cy="91440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gradFill>
              <a:gsLst>
                <a:gs pos="0">
                  <a:schemeClr val="bg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>
            <a:glow rad="101600">
              <a:schemeClr val="bg2">
                <a:lumMod val="60000"/>
                <a:lumOff val="40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Остали расходи 442.714.460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9">
            <a:extLst>
              <a:ext uri="{FF2B5EF4-FFF2-40B4-BE49-F238E27FC236}">
                <a16:creationId xmlns:a16="http://schemas.microsoft.com/office/drawing/2014/main" id="{F9906495-54C3-DBDD-9E28-8BD6A708DBC4}"/>
              </a:ext>
            </a:extLst>
          </p:cNvPr>
          <p:cNvSpPr/>
          <p:nvPr/>
        </p:nvSpPr>
        <p:spPr>
          <a:xfrm>
            <a:off x="3413459" y="1486538"/>
            <a:ext cx="2286000" cy="91440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gradFill>
              <a:gsLst>
                <a:gs pos="0">
                  <a:schemeClr val="bg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>
            <a:glow rad="101600">
              <a:schemeClr val="bg2">
                <a:lumMod val="60000"/>
                <a:lumOff val="40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Коришћење роба и услуга 1.149.372.014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ounded Rectangle 10">
            <a:extLst>
              <a:ext uri="{FF2B5EF4-FFF2-40B4-BE49-F238E27FC236}">
                <a16:creationId xmlns:a16="http://schemas.microsoft.com/office/drawing/2014/main" id="{8BE6B179-7D18-0602-0D52-50596B82FFCF}"/>
              </a:ext>
            </a:extLst>
          </p:cNvPr>
          <p:cNvSpPr/>
          <p:nvPr/>
        </p:nvSpPr>
        <p:spPr>
          <a:xfrm rot="20333148">
            <a:off x="5887076" y="2032635"/>
            <a:ext cx="2472616" cy="91440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gradFill>
              <a:gsLst>
                <a:gs pos="0">
                  <a:schemeClr val="bg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>
            <a:glow rad="101600">
              <a:schemeClr val="bg2">
                <a:lumMod val="60000"/>
                <a:lumOff val="40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Субвенције, дотације и трансфери 470.017.233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38200" y="609599"/>
            <a:ext cx="784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latin typeface="Times New Roman" pitchFamily="18" charset="0"/>
                <a:cs typeface="Times New Roman" pitchFamily="18" charset="0"/>
              </a:rPr>
              <a:t>Структура планираних расхода и издатака за 2026. годину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5B425AA-D19E-579D-BD34-778DC50ACC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2646813"/>
              </p:ext>
            </p:extLst>
          </p:nvPr>
        </p:nvGraphicFramePr>
        <p:xfrm>
          <a:off x="228600" y="1625262"/>
          <a:ext cx="8763000" cy="5156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86756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38100" y="1674048"/>
            <a:ext cx="9067800" cy="112726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r-Cyrl-RS" sz="20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x-none" sz="2000" dirty="0">
                <a:latin typeface="Times New Roman" pitchFamily="18" charset="0"/>
                <a:cs typeface="Times New Roman" pitchFamily="18" charset="0"/>
              </a:rPr>
              <a:t>Укупни трошкови нашег града у 20</a:t>
            </a:r>
            <a:r>
              <a:rPr lang="sr-Cyrl-RS" sz="2000" dirty="0">
                <a:latin typeface="Times New Roman" pitchFamily="18" charset="0"/>
                <a:cs typeface="Times New Roman" pitchFamily="18" charset="0"/>
              </a:rPr>
              <a:t>26</a:t>
            </a:r>
            <a:r>
              <a:rPr lang="x-none" sz="2000" dirty="0">
                <a:latin typeface="Times New Roman" pitchFamily="18" charset="0"/>
                <a:cs typeface="Times New Roman" pitchFamily="18" charset="0"/>
              </a:rPr>
              <a:t>. години су се </a:t>
            </a:r>
            <a:r>
              <a:rPr lang="sr-Cyrl-RS" sz="2000" b="1" dirty="0">
                <a:latin typeface="Times New Roman" pitchFamily="18" charset="0"/>
                <a:cs typeface="Times New Roman" pitchFamily="18" charset="0"/>
              </a:rPr>
              <a:t>СМАЊИЛИ</a:t>
            </a:r>
            <a:r>
              <a:rPr lang="x-none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2000" dirty="0">
                <a:latin typeface="Times New Roman" pitchFamily="18" charset="0"/>
                <a:cs typeface="Times New Roman" pitchFamily="18" charset="0"/>
              </a:rPr>
              <a:t>у односу на последњу измену Одлуке о буџету за 20</a:t>
            </a:r>
            <a:r>
              <a:rPr lang="sr-Latn-RS" sz="2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Cyrl-RS" sz="2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x-none" sz="2000" dirty="0">
                <a:latin typeface="Times New Roman" pitchFamily="18" charset="0"/>
                <a:cs typeface="Times New Roman" pitchFamily="18" charset="0"/>
              </a:rPr>
              <a:t>. годину за</a:t>
            </a:r>
            <a:r>
              <a:rPr lang="x-none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2000" b="1" dirty="0">
                <a:latin typeface="Times New Roman" pitchFamily="18" charset="0"/>
                <a:cs typeface="Times New Roman" pitchFamily="18" charset="0"/>
              </a:rPr>
              <a:t>226.403.643</a:t>
            </a:r>
            <a:r>
              <a:rPr lang="x-none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2000" dirty="0">
                <a:latin typeface="Times New Roman" pitchFamily="18" charset="0"/>
                <a:cs typeface="Times New Roman" pitchFamily="18" charset="0"/>
              </a:rPr>
              <a:t>динара, односно за</a:t>
            </a:r>
            <a:r>
              <a:rPr lang="x-none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2000" b="1" dirty="0">
                <a:latin typeface="Times New Roman" pitchFamily="18" charset="0"/>
                <a:cs typeface="Times New Roman" pitchFamily="18" charset="0"/>
              </a:rPr>
              <a:t>5.32</a:t>
            </a:r>
            <a:r>
              <a:rPr lang="x-none" sz="2000" b="1" dirty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x-none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28575" indent="0" algn="just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28575" indent="0" eaLnBrk="1" hangingPunct="1">
              <a:buFontTx/>
              <a:buNone/>
            </a:pPr>
            <a:endParaRPr lang="x-none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437104"/>
            <a:ext cx="8410575" cy="1261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x-none" sz="2000" b="1" dirty="0">
                <a:latin typeface="Times New Roman" pitchFamily="18" charset="0"/>
                <a:cs typeface="Times New Roman" pitchFamily="18" charset="0"/>
              </a:rPr>
              <a:t>Расходи за запослене </a:t>
            </a:r>
            <a:r>
              <a:rPr lang="x-none" sz="2000" dirty="0">
                <a:latin typeface="Times New Roman" pitchFamily="18" charset="0"/>
                <a:cs typeface="Times New Roman" pitchFamily="18" charset="0"/>
              </a:rPr>
              <a:t>су </a:t>
            </a:r>
            <a:r>
              <a:rPr lang="sr-Cyrl-CS" sz="2000" dirty="0">
                <a:latin typeface="Times New Roman" pitchFamily="18" charset="0"/>
                <a:cs typeface="Times New Roman" pitchFamily="18" charset="0"/>
              </a:rPr>
              <a:t>повећани</a:t>
            </a:r>
            <a:r>
              <a:rPr lang="x-none" sz="20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sr-Cyrl-CS" sz="2000" dirty="0">
                <a:latin typeface="Times New Roman" pitchFamily="18" charset="0"/>
                <a:cs typeface="Times New Roman" pitchFamily="18" charset="0"/>
              </a:rPr>
              <a:t> 54.472.048</a:t>
            </a:r>
            <a:r>
              <a:rPr lang="x-none" sz="2000" dirty="0">
                <a:latin typeface="Times New Roman" pitchFamily="18" charset="0"/>
                <a:cs typeface="Times New Roman" pitchFamily="18" charset="0"/>
              </a:rPr>
              <a:t> динара;</a:t>
            </a:r>
            <a:endParaRPr lang="sr-Cyrl-R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sr-Cyrl-RS" sz="2000" b="1" dirty="0">
                <a:latin typeface="Times New Roman" pitchFamily="18" charset="0"/>
                <a:cs typeface="Times New Roman" pitchFamily="18" charset="0"/>
              </a:rPr>
              <a:t>Коришћење роба и услуга</a:t>
            </a:r>
            <a:r>
              <a:rPr lang="sr-Cyrl-RS" sz="2000" dirty="0">
                <a:latin typeface="Times New Roman" pitchFamily="18" charset="0"/>
                <a:cs typeface="Times New Roman" pitchFamily="18" charset="0"/>
              </a:rPr>
              <a:t> повећано је за 4.149.694 динара;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sr-Cyrl-RS" sz="2000" b="1" dirty="0">
                <a:latin typeface="Times New Roman" pitchFamily="18" charset="0"/>
                <a:cs typeface="Times New Roman" pitchFamily="18" charset="0"/>
              </a:rPr>
              <a:t>Остали расходи </a:t>
            </a:r>
            <a:r>
              <a:rPr lang="sr-Cyrl-RS" sz="2000" dirty="0">
                <a:latin typeface="Times New Roman" pitchFamily="18" charset="0"/>
                <a:cs typeface="Times New Roman" pitchFamily="18" charset="0"/>
              </a:rPr>
              <a:t>повећани су за 38.083.636 динара.</a:t>
            </a:r>
          </a:p>
          <a:p>
            <a:pPr marL="0" indent="0">
              <a:spcBef>
                <a:spcPct val="20000"/>
              </a:spcBef>
            </a:pPr>
            <a:endParaRPr lang="sr-Cyrl-R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x-none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:a16="http://schemas.microsoft.com/office/drawing/2014/main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25" y="3298434"/>
            <a:ext cx="485775" cy="59642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x-none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25" y="4572000"/>
            <a:ext cx="485775" cy="914400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x-none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773790"/>
            <a:ext cx="838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latin typeface="Times New Roman" pitchFamily="18" charset="0"/>
                <a:cs typeface="Times New Roman" pitchFamily="18" charset="0"/>
              </a:rPr>
              <a:t>Шта се променило у односу на 2025. годину?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4DFE69D-4A69-75FD-4000-213F11566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243" y="3194177"/>
            <a:ext cx="8229600" cy="750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sr-Cyrl-RS" sz="2000" b="1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Субвенције, дотације и трансфери </a:t>
            </a:r>
            <a:r>
              <a:rPr lang="sr-Cyrl-RS" sz="2000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су смањени за 74.333.421 динара;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ru-RU" sz="2000" b="1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Капитални издаци </a:t>
            </a:r>
            <a:r>
              <a:rPr lang="ru-RU" sz="2000" dirty="0">
                <a:latin typeface="Times New Roman" pitchFamily="18" charset="0"/>
                <a:ea typeface="SimSun" panose="02010600030101010101" pitchFamily="2" charset="-122"/>
                <a:cs typeface="Times New Roman" pitchFamily="18" charset="0"/>
              </a:rPr>
              <a:t>смањени су за 173.074.184 динара;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US" sz="2000" dirty="0"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x-none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160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62000" y="381000"/>
            <a:ext cx="7620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latin typeface="Times New Roman" pitchFamily="18" charset="0"/>
                <a:cs typeface="Times New Roman" pitchFamily="18" charset="0"/>
              </a:rPr>
              <a:t>Расходи буџета по програмима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BC4FDD5-2971-3D1C-C817-FDCE44D2E2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964196"/>
              </p:ext>
            </p:extLst>
          </p:nvPr>
        </p:nvGraphicFramePr>
        <p:xfrm>
          <a:off x="304800" y="990600"/>
          <a:ext cx="8534400" cy="512034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43360">
                  <a:extLst>
                    <a:ext uri="{9D8B030D-6E8A-4147-A177-3AD203B41FA5}">
                      <a16:colId xmlns:a16="http://schemas.microsoft.com/office/drawing/2014/main" val="2331470910"/>
                    </a:ext>
                  </a:extLst>
                </a:gridCol>
                <a:gridCol w="6817601">
                  <a:extLst>
                    <a:ext uri="{9D8B030D-6E8A-4147-A177-3AD203B41FA5}">
                      <a16:colId xmlns:a16="http://schemas.microsoft.com/office/drawing/2014/main" val="1198604590"/>
                    </a:ext>
                  </a:extLst>
                </a:gridCol>
                <a:gridCol w="1373439">
                  <a:extLst>
                    <a:ext uri="{9D8B030D-6E8A-4147-A177-3AD203B41FA5}">
                      <a16:colId xmlns:a16="http://schemas.microsoft.com/office/drawing/2014/main" val="1655221692"/>
                    </a:ext>
                  </a:extLst>
                </a:gridCol>
              </a:tblGrid>
              <a:tr h="276110">
                <a:tc grid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6379572"/>
                  </a:ext>
                </a:extLst>
              </a:tr>
              <a:tr h="242977">
                <a:tc grid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400" dirty="0">
                          <a:effectLst/>
                          <a:latin typeface="Times New Roman" panose="02020603050405020304" pitchFamily="18" charset="0"/>
                        </a:rPr>
                        <a:t>НАЗИВ ПРОГРАМА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678763"/>
                  </a:ext>
                </a:extLst>
              </a:tr>
              <a:tr h="2429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СТАНОВАЊЕ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УРБАНИЗАМ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И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ПРОСТОРНО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ПЛАНИРАЊЕ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39.392.667,00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1451098"/>
                  </a:ext>
                </a:extLst>
              </a:tr>
              <a:tr h="2429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КОМУНАЛНЕ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ДЕЛАТНОСТИ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578.575.601,00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3818863"/>
                  </a:ext>
                </a:extLst>
              </a:tr>
              <a:tr h="2429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ЛОКАЛНИ ЕКОНОМСКИ РАЗВОЈ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16.783.679,00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0308981"/>
                  </a:ext>
                </a:extLst>
              </a:tr>
              <a:tr h="2429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РАЗВОЈ ТУРИЗМА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78.740.588,00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6601077"/>
                  </a:ext>
                </a:extLst>
              </a:tr>
              <a:tr h="2429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ПОЉОПРИВРЕДА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И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РУРАЛНИ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РАЗВОЈ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4.650.000,00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9112371"/>
                  </a:ext>
                </a:extLst>
              </a:tr>
              <a:tr h="2429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ЗАШТИТА ЖИВОТНЕ СРЕДИНЕ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120.764.000,00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1087641"/>
                  </a:ext>
                </a:extLst>
              </a:tr>
              <a:tr h="2429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ОРГАНИЗАЦИЈА САОБРАЋАЈА И САОБРАЋАЈНА ИНФРАСТРУКТУРА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144.700.000,00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3045094"/>
                  </a:ext>
                </a:extLst>
              </a:tr>
              <a:tr h="2429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ПРЕДШКОЛСКО ВАСПИТАЊЕ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760.062.628,00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6911187"/>
                  </a:ext>
                </a:extLst>
              </a:tr>
              <a:tr h="2429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ОСНОВНО ОБРАЗОВАЊЕ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214.251.000,00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9270945"/>
                  </a:ext>
                </a:extLst>
              </a:tr>
              <a:tr h="2429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СРЕДЊЕ ОБРАЗОВАЊЕ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90.295.000,00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8110438"/>
                  </a:ext>
                </a:extLst>
              </a:tr>
              <a:tr h="2429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СОЦИЈАЛНА И ДЕЧЈА ЗАШТИТА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368.721.233,00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5910330"/>
                  </a:ext>
                </a:extLst>
              </a:tr>
              <a:tr h="2429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ЗДРАВСТВЕНА ЗАШТИТА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6.250.000,00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1451606"/>
                  </a:ext>
                </a:extLst>
              </a:tr>
              <a:tr h="2429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РАЗВОЈ КУЛТУРЕ И ИНФОРМИСАЊА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314.785.399,00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8976853"/>
                  </a:ext>
                </a:extLst>
              </a:tr>
              <a:tr h="2429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РАЗВОЈ СПОРТА И ОМЛАДИНЕ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307.250.000,00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1107101"/>
                  </a:ext>
                </a:extLst>
              </a:tr>
              <a:tr h="2429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ОПШТЕ УСЛУГЕ ЛОКАЛНЕ САМОУПРАВЕ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940.971.356,00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5051618"/>
                  </a:ext>
                </a:extLst>
              </a:tr>
              <a:tr h="2429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ПОЛИТИЧКИ СИСТЕМ ЛОКАЛНЕ САМОУПРАВЕ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34.018.506,00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5620645"/>
                  </a:ext>
                </a:extLst>
              </a:tr>
              <a:tr h="2429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ЕНЕРГЕТСКА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ЕФИКАСНОСТ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И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ОБНОВЉИВИ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ИЗВОРИ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ЕНЕРГИЈЕ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7.900.000,00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5346658"/>
                  </a:ext>
                </a:extLst>
              </a:tr>
              <a:tr h="242977"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Укупно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БК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4.028.111.657,00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824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274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BEACD9-C62E-ED28-751D-988CC246D98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1553" y="1676400"/>
            <a:ext cx="2159645" cy="32004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E2EC6EB-9214-5BDE-FC6D-CC5A7C80E179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79603" y="1828800"/>
            <a:ext cx="2159645" cy="32004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48C43AD-B6E8-CDA8-D247-3A07B43861D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65" y="5470525"/>
            <a:ext cx="3848100" cy="11906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E70E973-65F7-2B6C-CEA4-B8F6BB9E897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71350" y="1674829"/>
            <a:ext cx="3848100" cy="11906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A8660AC-850E-DFA8-87C4-6122DE4950CD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89060" y="3175118"/>
            <a:ext cx="3072384" cy="20574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6FE1C32-F473-A650-5BDA-76F25F972004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5022" y="123190"/>
            <a:ext cx="3834581" cy="118872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670875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381000"/>
            <a:ext cx="7848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Расходи буџета по програмима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1FF6A7FD-3C65-6F88-776B-690A41494C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8750253"/>
              </p:ext>
            </p:extLst>
          </p:nvPr>
        </p:nvGraphicFramePr>
        <p:xfrm>
          <a:off x="76200" y="934998"/>
          <a:ext cx="8991600" cy="5465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53394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95300" y="1851797"/>
            <a:ext cx="81534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buBlip>
                <a:blip r:embed="rId2"/>
              </a:buBlip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Изградња и реконструкција топловодне мреже</a:t>
            </a:r>
          </a:p>
          <a:p>
            <a:pPr>
              <a:spcBef>
                <a:spcPts val="1200"/>
              </a:spcBef>
              <a:buBlip>
                <a:blip r:embed="rId2"/>
              </a:buBlip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Радови на инвестиционом, текућем одржавању и опремању зграда Домова културе у селима</a:t>
            </a:r>
            <a:endParaRPr lang="sr-Cyrl-C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buBlip>
                <a:blip r:embed="rId2"/>
              </a:buBlip>
            </a:pPr>
            <a:r>
              <a:rPr lang="sr-Cyrl-C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Реконструкција постојеће и изградња нове сале Културног центра</a:t>
            </a:r>
            <a:endParaRPr lang="sr-Cyrl-C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buBlip>
                <a:blip r:embed="rId2"/>
              </a:buBlip>
            </a:pPr>
            <a:r>
              <a:rPr lang="sr-Cyrl-C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Реконструкција објеката предшколског образовања</a:t>
            </a:r>
          </a:p>
          <a:p>
            <a:pPr>
              <a:spcBef>
                <a:spcPts val="1200"/>
              </a:spcBef>
              <a:buBlip>
                <a:blip r:embed="rId2"/>
              </a:buBlip>
            </a:pPr>
            <a:r>
              <a:rPr lang="sr-Cyrl-C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Изградња водоводне мреже</a:t>
            </a:r>
          </a:p>
          <a:p>
            <a:pPr>
              <a:spcBef>
                <a:spcPts val="1200"/>
              </a:spcBef>
              <a:buBlip>
                <a:blip r:embed="rId2"/>
              </a:buBlip>
            </a:pPr>
            <a:r>
              <a:rPr lang="sr-Cyrl-C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Изградња црпне станице за препумпавање атмосферских вода из постојећих канала нове индустријске зоне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381000"/>
            <a:ext cx="7315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Најважнији пројекти у 2026. години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00EA0-F487-4F15-B0C7-5D5B1A493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305800" cy="17373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x-none" dirty="0"/>
          </a:p>
          <a:p>
            <a:pPr marL="0" indent="0" algn="ctr">
              <a:buNone/>
            </a:pPr>
            <a:r>
              <a:rPr lang="x-none" sz="2800" dirty="0">
                <a:latin typeface="Times New Roman" pitchFamily="18" charset="0"/>
                <a:cs typeface="Times New Roman" pitchFamily="18" charset="0"/>
              </a:rPr>
              <a:t>На крају желимо да Вам се захвалимо што сте издвојили време за читање ове презентације буџета. </a:t>
            </a:r>
          </a:p>
          <a:p>
            <a:pPr marL="0" indent="0" algn="just">
              <a:buNone/>
            </a:pPr>
            <a:endParaRPr lang="x-none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AE72C1-4469-43B7-B387-2085293C7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68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304800"/>
            <a:ext cx="2667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3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sr-Cyrl-CS" sz="3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адржај</a:t>
            </a:r>
            <a:endParaRPr lang="en-US" sz="3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990600"/>
            <a:ext cx="753764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r-Cyrl-C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Увод - обраћање градоначелника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 се финансира из буџета?</a:t>
            </a:r>
          </a:p>
          <a:p>
            <a:pPr marL="342900" indent="-342900">
              <a:buFont typeface="+mj-lt"/>
              <a:buAutoNum type="arabicPeriod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 настаје буџет града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Појам буџета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 учествује у буџетском процесу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основу чега се доноси буџет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 се пуни градска каса?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Шта су приходи и примања буџета?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планираних прихода и примања за 20</a:t>
            </a:r>
            <a:r>
              <a:rPr lang="sr-Cyrl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годину</a:t>
            </a:r>
            <a:endParaRPr lang="en-US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Шта се променило у односу на 20</a:t>
            </a:r>
            <a:r>
              <a:rPr lang="sr-Cyrl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годину?</a:t>
            </a:r>
          </a:p>
          <a:p>
            <a:pPr marL="342900" indent="-342900">
              <a:buFont typeface="+mj-lt"/>
              <a:buAutoNum type="arabicPeriod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шта се троше јавна средства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Шта су расходи и издаци буџета?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планираних расхода и издатака за 20</a:t>
            </a:r>
            <a:r>
              <a:rPr lang="sr-Cyrl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годину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Шта се променило у односу на 20</a:t>
            </a:r>
            <a:r>
              <a:rPr lang="sr-Cyrl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годину?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Расходи буџета по програмима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Расходи буџета расподељени по директним и индиректним буџетским корисницима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Најважнији капитални пројекти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Најважнији пројекти од интереса за локалну заједницу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121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97346"/>
            <a:ext cx="8534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sr-Latn-RS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x-none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Драги суграђани и суграђанке,</a:t>
            </a:r>
          </a:p>
          <a:p>
            <a:endParaRPr lang="en-US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грађана.</a:t>
            </a:r>
          </a:p>
          <a:p>
            <a:pPr algn="just"/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Грађански буџет представља сажет и јасан приказ Одлуке о буџету града </a:t>
            </a:r>
            <a:r>
              <a:rPr lang="sr-Cyrl-C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Јагодине</a:t>
            </a: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20</a:t>
            </a:r>
            <a:r>
              <a:rPr lang="sr-Latn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26</a:t>
            </a: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годину, која је по својој форми веома обимна и тешка за разумевање због специфичних појмова и класификација које је чине. </a:t>
            </a:r>
          </a:p>
          <a:p>
            <a:pPr algn="just"/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Иако је немогуће објаснити целокупан буџет у овако краткој форми, искрено се надамо да ћемо на овај начин успети да вас информишемо о начину прикупљања јавних средстава и остваривања прихода и примања буџета града, као и о начину планирања, расподеле и трошења буџетских средстава.</a:t>
            </a:r>
          </a:p>
          <a:p>
            <a:pPr algn="just"/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Кроз овај транспарентан приступ настојимо да унапредимо разумевање и интересовање наших суграђана за локалне финансије, а у перспективи очекујемо и сарадњу локалне самоуправе и житеља Јагодине у заједничком постављању циљева, дефинисању приоритета и планирању развоја нашег града.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C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</a:t>
            </a:r>
          </a:p>
          <a:p>
            <a:pPr algn="r"/>
            <a:r>
              <a:rPr lang="sr-Cyrl-C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Гордана Јовановић, </a:t>
            </a:r>
            <a:r>
              <a:rPr lang="sr-Cyrl-CS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дипл.екон</a:t>
            </a:r>
            <a:r>
              <a:rPr lang="sr-Cyrl-C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x-none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sr-Cyrl-R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x-none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Градоначелник</a:t>
            </a:r>
            <a:endParaRPr lang="en-US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8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219200"/>
            <a:ext cx="4267200" cy="5410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ru-RU" altLang="en-US" sz="16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Директни корисници буџетских средстава:</a:t>
            </a:r>
          </a:p>
          <a:p>
            <a:pPr lvl="0"/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Скупштина града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радоначелник </a:t>
            </a: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Градско веће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Градска управа за </a:t>
            </a:r>
            <a:r>
              <a:rPr lang="sr-Cyrl-R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друштвене делатности, </a:t>
            </a: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опште</a:t>
            </a:r>
            <a:r>
              <a:rPr lang="sr-Latn-R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Cyrl-R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нормативне</a:t>
            </a: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заједничке послове 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Градска управа за финансије, привреду, комуналне делатности и урбанизам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Градска управа за јавне приходе,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заштиту животне средине и инспекцијски надзор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Градска управа за послове органа града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Градско правобранилаштво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6350" defTabSz="209550">
              <a:buFontTx/>
              <a:buNone/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x-none" alt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1219200"/>
            <a:ext cx="3429000" cy="463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6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Индиректни корисници буџетских средстава:</a:t>
            </a:r>
          </a:p>
          <a:p>
            <a:pPr lvl="0">
              <a:buFont typeface="Arial" pitchFamily="34" charset="0"/>
              <a:buChar char="•"/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cs typeface="Calibri" panose="020F0502020204030204" pitchFamily="34" charset="0"/>
              </a:rPr>
              <a:t>	</a:t>
            </a:r>
            <a:r>
              <a:rPr lang="sr-Cyrl-CS" sz="16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Туристичка организација Града Јагодина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Предшколска установа ''Пионир''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Културни центар ''Светозар Марковић''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Историјски архив ''Средње Поморавље''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Народна Библиотека ''Радислав Никчевић''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Завичајни музеј</a:t>
            </a:r>
          </a:p>
          <a:p>
            <a:pPr lvl="0">
              <a:buFont typeface="Arial" pitchFamily="34" charset="0"/>
              <a:buChar char="•"/>
            </a:pPr>
            <a:r>
              <a:rPr lang="sr-Cyrl-C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Месне заједнице (52 сеоске и 8 градских)</a:t>
            </a:r>
            <a:endParaRPr lang="en-US" sz="16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cs typeface="Calibri" panose="020F0502020204030204" pitchFamily="34" charset="0"/>
              </a:rPr>
              <a:t>	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solidFill>
                <a:schemeClr val="bg2">
                  <a:lumMod val="50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0265" y="4465637"/>
            <a:ext cx="4038600" cy="239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6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Остали корисници јавних средстава:</a:t>
            </a:r>
          </a:p>
          <a:p>
            <a:pPr>
              <a:spcBef>
                <a:spcPct val="20000"/>
              </a:spcBef>
              <a:buFont typeface="Arial" pitchFamily="34" charset="0"/>
              <a:buChar char="•"/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 Основне и средње школе</a:t>
            </a:r>
          </a:p>
          <a:p>
            <a:pPr>
              <a:spcBef>
                <a:spcPct val="20000"/>
              </a:spcBef>
              <a:buFont typeface="Arial" pitchFamily="34" charset="0"/>
              <a:buChar char="•"/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Центар за социјални рад</a:t>
            </a:r>
          </a:p>
          <a:p>
            <a:pPr>
              <a:spcBef>
                <a:spcPct val="20000"/>
              </a:spcBef>
              <a:buFont typeface="Arial" pitchFamily="34" charset="0"/>
              <a:buChar char="•"/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Јагодински спортски савез</a:t>
            </a:r>
          </a:p>
          <a:p>
            <a:pPr>
              <a:spcBef>
                <a:spcPct val="20000"/>
              </a:spcBef>
              <a:buFont typeface="Arial" pitchFamily="34" charset="0"/>
              <a:buChar char="•"/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 Непрофитне организације 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(удружења грађана, невладине организације, итд.)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solidFill>
                <a:schemeClr val="bg2">
                  <a:lumMod val="50000"/>
                </a:schemeClr>
              </a:solidFill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solidFill>
                <a:schemeClr val="bg2">
                  <a:lumMod val="50000"/>
                </a:schemeClr>
              </a:solidFill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solidFill>
                <a:schemeClr val="bg2">
                  <a:lumMod val="50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" y="381000"/>
            <a:ext cx="7315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 се финансира из буџета?</a:t>
            </a:r>
            <a:endParaRPr lang="en-US" sz="3000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11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228600" y="1676400"/>
            <a:ext cx="8686800" cy="3954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sz="17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БУЏЕТ </a:t>
            </a:r>
            <a:r>
              <a:rPr lang="x-none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града је правни документ који утврђује план прихода и примања и расхода и издатака града за буџетску, односно календарску годину.</a:t>
            </a:r>
          </a:p>
          <a:p>
            <a:pPr algn="just"/>
            <a:endParaRPr lang="en-US" sz="11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9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 градског буџета се током године плаћају све обавезе локалне самоуправе. Исто тако у буџет се сливају приходи из којих се подмирују те обавезе. </a:t>
            </a:r>
          </a:p>
          <a:p>
            <a:pPr algn="just"/>
            <a:endParaRPr lang="en-US" sz="9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Градоначелник и локална управа спроводе градску политику, а главна полуга те политике и развоја је управо буџет града.</a:t>
            </a:r>
          </a:p>
          <a:p>
            <a:pPr algn="just"/>
            <a:endParaRPr lang="en-US" sz="9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Приликом дефинисања овог, за град </a:t>
            </a:r>
            <a:r>
              <a:rPr lang="sr-Cyrl-CS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Јагодине</a:t>
            </a:r>
            <a:r>
              <a:rPr lang="x-none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најважнијег документа, руководе се законским оквиром и прописима, стратешким приоритетима развоја и другим елементима.</a:t>
            </a:r>
          </a:p>
          <a:p>
            <a:pPr algn="just"/>
            <a:endParaRPr lang="en-US" sz="9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sz="17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</a:t>
            </a:r>
            <a:endParaRPr lang="en-US" sz="17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8800" y="672673"/>
            <a:ext cx="487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 настаје буџет града?</a:t>
            </a:r>
            <a:endParaRPr lang="en-US" sz="3000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440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432248038"/>
              </p:ext>
            </p:extLst>
          </p:nvPr>
        </p:nvGraphicFramePr>
        <p:xfrm>
          <a:off x="327934" y="734200"/>
          <a:ext cx="8282666" cy="5666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629400" y="3429000"/>
            <a:ext cx="1981200" cy="1676400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Грађани и њихова удружења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5868144" y="4869160"/>
            <a:ext cx="1675656" cy="168404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Јавна предузећа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0600" y="180202"/>
            <a:ext cx="7391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000" b="1" dirty="0">
                <a:latin typeface="Times New Roman" pitchFamily="18" charset="0"/>
                <a:cs typeface="Times New Roman" pitchFamily="18" charset="0"/>
              </a:rPr>
              <a:t>Ко учествује у буџетском процесу?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475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90472846"/>
              </p:ext>
            </p:extLst>
          </p:nvPr>
        </p:nvGraphicFramePr>
        <p:xfrm>
          <a:off x="152400" y="934998"/>
          <a:ext cx="8839200" cy="56944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19200" y="381000"/>
            <a:ext cx="6172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sz="3000" b="1" dirty="0">
                <a:latin typeface="Times New Roman" pitchFamily="18" charset="0"/>
                <a:cs typeface="Times New Roman" pitchFamily="18" charset="0"/>
              </a:rPr>
              <a:t>На основу чега се доноси буџет?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950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62807"/>
            <a:ext cx="9067799" cy="3593659"/>
          </a:xfrm>
          <a:noFill/>
        </p:spPr>
        <p:txBody>
          <a:bodyPr>
            <a:normAutofit fontScale="92500" lnSpcReduction="10000"/>
          </a:bodyPr>
          <a:lstStyle/>
          <a:p>
            <a:pPr algn="just"/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Укупни </a:t>
            </a:r>
            <a:r>
              <a:rPr lang="x-none" sz="1600" b="1" dirty="0">
                <a:latin typeface="Times New Roman" pitchFamily="18" charset="0"/>
                <a:cs typeface="Times New Roman" pitchFamily="18" charset="0"/>
              </a:rPr>
              <a:t>јавни приходи и примања 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града</a:t>
            </a:r>
            <a:r>
              <a:rPr lang="sr-Cyrl-CS" sz="1600" dirty="0">
                <a:latin typeface="Times New Roman" pitchFamily="18" charset="0"/>
                <a:cs typeface="Times New Roman" pitchFamily="18" charset="0"/>
              </a:rPr>
              <a:t> Јагодине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 за 20</a:t>
            </a:r>
            <a:r>
              <a:rPr lang="sr-Cyrl-RS" sz="1600" dirty="0">
                <a:latin typeface="Times New Roman" pitchFamily="18" charset="0"/>
                <a:cs typeface="Times New Roman" pitchFamily="18" charset="0"/>
              </a:rPr>
              <a:t>26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. годину износе</a:t>
            </a:r>
          </a:p>
          <a:p>
            <a:pPr marL="0" indent="0" algn="just">
              <a:buNone/>
            </a:pPr>
            <a:endParaRPr lang="en-GB" sz="1600" dirty="0"/>
          </a:p>
          <a:p>
            <a:pPr marL="0" indent="0" algn="just">
              <a:buNone/>
            </a:pPr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x-none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Одлуком о буџету града </a:t>
            </a:r>
            <a:r>
              <a:rPr lang="x-none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1600" dirty="0">
                <a:latin typeface="Times New Roman" pitchFamily="18" charset="0"/>
                <a:cs typeface="Times New Roman" pitchFamily="18" charset="0"/>
              </a:rPr>
              <a:t>Јагодине</a:t>
            </a:r>
            <a:r>
              <a:rPr lang="x-none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 за 20</a:t>
            </a:r>
            <a:r>
              <a:rPr lang="sr-Cyrl-RS" sz="1600" dirty="0">
                <a:latin typeface="Times New Roman" pitchFamily="18" charset="0"/>
                <a:cs typeface="Times New Roman" pitchFamily="18" charset="0"/>
              </a:rPr>
              <a:t>26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. годину планирана су средства из буџета града у износу од</a:t>
            </a:r>
            <a:r>
              <a:rPr lang="en-GB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600" dirty="0">
                <a:latin typeface="Times New Roman" pitchFamily="18" charset="0"/>
                <a:cs typeface="Times New Roman" pitchFamily="18" charset="0"/>
              </a:rPr>
              <a:t>3.695.075.928 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динара, </a:t>
            </a:r>
            <a:r>
              <a:rPr lang="sr-Cyrl-RS" sz="1600" dirty="0">
                <a:latin typeface="Times New Roman" pitchFamily="18" charset="0"/>
                <a:cs typeface="Times New Roman" pitchFamily="18" charset="0"/>
              </a:rPr>
              <a:t>СОПСТВЕНА СРЕДСТВА ИНДИРЕКТНИХ КОРИСНИКА 29.721.000 динара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 и средства из осталих извора </a:t>
            </a:r>
            <a:r>
              <a:rPr lang="sr-Cyrl-RS" sz="1600" dirty="0">
                <a:latin typeface="Times New Roman" pitchFamily="18" charset="0"/>
                <a:cs typeface="Times New Roman" pitchFamily="18" charset="0"/>
              </a:rPr>
              <a:t>303.314.729 </a:t>
            </a:r>
            <a:r>
              <a:rPr lang="x-none" sz="1600" dirty="0">
                <a:latin typeface="Times New Roman" pitchFamily="18" charset="0"/>
                <a:cs typeface="Times New Roman" pitchFamily="18" charset="0"/>
              </a:rPr>
              <a:t>динара.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404346549"/>
              </p:ext>
            </p:extLst>
          </p:nvPr>
        </p:nvGraphicFramePr>
        <p:xfrm>
          <a:off x="146028" y="4617205"/>
          <a:ext cx="8775742" cy="1554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Equals 6">
            <a:extLst>
              <a:ext uri="{FF2B5EF4-FFF2-40B4-BE49-F238E27FC236}">
                <a16:creationId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540553" y="2047166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692673" y="1713956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823391" y="2213305"/>
            <a:ext cx="4609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3600" b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GB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3600" b="1" dirty="0">
                <a:latin typeface="Times New Roman" pitchFamily="18" charset="0"/>
                <a:cs typeface="Times New Roman" pitchFamily="18" charset="0"/>
              </a:rPr>
              <a:t>милијарди динара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05000" y="304800"/>
            <a:ext cx="4953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Како се пуни градска каса?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4732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2.3|2.3|2.2|2.3|2.3|2.6|2.3|2.3|2.6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6554</TotalTime>
  <Words>1952</Words>
  <Application>Microsoft Office PowerPoint</Application>
  <PresentationFormat>Projekcija na ekranu (4:3)</PresentationFormat>
  <Paragraphs>316</Paragraphs>
  <Slides>22</Slides>
  <Notes>7</Notes>
  <HiddenSlides>0</HiddenSlides>
  <MMClips>0</MMClips>
  <ScaleCrop>false</ScaleCrop>
  <HeadingPairs>
    <vt:vector size="6" baseType="variant">
      <vt:variant>
        <vt:lpstr>Korišćeni fontovi</vt:lpstr>
      </vt:variant>
      <vt:variant>
        <vt:i4>5</vt:i4>
      </vt:variant>
      <vt:variant>
        <vt:lpstr>Tema</vt:lpstr>
      </vt:variant>
      <vt:variant>
        <vt:i4>2</vt:i4>
      </vt:variant>
      <vt:variant>
        <vt:lpstr>Naslovi slajdova</vt:lpstr>
      </vt:variant>
      <vt:variant>
        <vt:i4>22</vt:i4>
      </vt:variant>
    </vt:vector>
  </HeadingPairs>
  <TitlesOfParts>
    <vt:vector size="29" baseType="lpstr">
      <vt:lpstr>Arial</vt:lpstr>
      <vt:lpstr>Calibri</vt:lpstr>
      <vt:lpstr>Times New Roman</vt:lpstr>
      <vt:lpstr>Tw Cen MT</vt:lpstr>
      <vt:lpstr>Wingdings</vt:lpstr>
      <vt:lpstr>Custom Design</vt:lpstr>
      <vt:lpstr>Droplet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Marija Vojinović</cp:lastModifiedBy>
  <cp:revision>474</cp:revision>
  <cp:lastPrinted>2026-01-21T09:54:08Z</cp:lastPrinted>
  <dcterms:created xsi:type="dcterms:W3CDTF">2006-08-16T00:00:00Z</dcterms:created>
  <dcterms:modified xsi:type="dcterms:W3CDTF">2026-01-23T07:41:50Z</dcterms:modified>
</cp:coreProperties>
</file>